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1"/>
  </p:notesMasterIdLst>
  <p:handoutMasterIdLst>
    <p:handoutMasterId r:id="rId22"/>
  </p:handoutMasterIdLst>
  <p:sldIdLst>
    <p:sldId id="256" r:id="rId2"/>
    <p:sldId id="260" r:id="rId3"/>
    <p:sldId id="262" r:id="rId4"/>
    <p:sldId id="263" r:id="rId5"/>
    <p:sldId id="274" r:id="rId6"/>
    <p:sldId id="265" r:id="rId7"/>
    <p:sldId id="266" r:id="rId8"/>
    <p:sldId id="257" r:id="rId9"/>
    <p:sldId id="258" r:id="rId10"/>
    <p:sldId id="267" r:id="rId11"/>
    <p:sldId id="268" r:id="rId12"/>
    <p:sldId id="261" r:id="rId13"/>
    <p:sldId id="259" r:id="rId14"/>
    <p:sldId id="269" r:id="rId15"/>
    <p:sldId id="270" r:id="rId16"/>
    <p:sldId id="271" r:id="rId17"/>
    <p:sldId id="276" r:id="rId18"/>
    <p:sldId id="275" r:id="rId19"/>
    <p:sldId id="273" r:id="rId20"/>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559" autoAdjust="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515361A4-A412-4A0D-AD63-1BFF582C1A10}" type="datetimeFigureOut">
              <a:rPr lang="en-US" smtClean="0"/>
              <a:pPr/>
              <a:t>12/27/2010</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07F17CED-576F-4D48-A67D-0804A73BF6E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D7D44ADF-DDFF-4C2F-ABC3-5E7EA6A6F51D}" type="datetimeFigureOut">
              <a:rPr lang="en-US" smtClean="0"/>
              <a:pPr/>
              <a:t>12/27/2010</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1A66B1A5-860E-48D7-AD39-CEF90DF3BDB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8" Type="http://schemas.openxmlformats.org/officeDocument/2006/relationships/hyperlink" Target="http://en.wikipedia.org/wiki/Illegal_drug_trade" TargetMode="External"/><Relationship Id="rId13" Type="http://schemas.openxmlformats.org/officeDocument/2006/relationships/hyperlink" Target="http://en.wikipedia.org/wiki/Vandalism" TargetMode="External"/><Relationship Id="rId3" Type="http://schemas.openxmlformats.org/officeDocument/2006/relationships/hyperlink" Target="http://en.wikipedia.org/wiki/Assault" TargetMode="External"/><Relationship Id="rId7" Type="http://schemas.openxmlformats.org/officeDocument/2006/relationships/hyperlink" Target="http://en.wikipedia.org/wiki/Drug_abuse" TargetMode="External"/><Relationship Id="rId12" Type="http://schemas.openxmlformats.org/officeDocument/2006/relationships/hyperlink" Target="http://en.wikipedia.org/wiki/Rape"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en.wikipedia.org/wiki/Burglary" TargetMode="External"/><Relationship Id="rId11" Type="http://schemas.openxmlformats.org/officeDocument/2006/relationships/hyperlink" Target="http://en.wikipedia.org/wiki/Murder" TargetMode="External"/><Relationship Id="rId5" Type="http://schemas.openxmlformats.org/officeDocument/2006/relationships/hyperlink" Target="http://en.wikipedia.org/wiki/Arson" TargetMode="External"/><Relationship Id="rId10" Type="http://schemas.openxmlformats.org/officeDocument/2006/relationships/hyperlink" Target="http://en.wikipedia.org/wiki/Robbery" TargetMode="External"/><Relationship Id="rId4" Type="http://schemas.openxmlformats.org/officeDocument/2006/relationships/hyperlink" Target="http://en.wikipedia.org/wiki/Battery_(crime)" TargetMode="External"/><Relationship Id="rId9" Type="http://schemas.openxmlformats.org/officeDocument/2006/relationships/hyperlink" Target="http://en.wikipedia.org/wiki/Grand_theft" TargetMode="Externa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66B1A5-860E-48D7-AD39-CEF90DF3BDB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A66B1A5-860E-48D7-AD39-CEF90DF3BDB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A66B1A5-860E-48D7-AD39-CEF90DF3BDB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A66B1A5-860E-48D7-AD39-CEF90DF3BDB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A66B1A5-860E-48D7-AD39-CEF90DF3BDB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A66B1A5-860E-48D7-AD39-CEF90DF3BDB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A66B1A5-860E-48D7-AD39-CEF90DF3BDB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Vocabulary</a:t>
            </a:r>
            <a:r>
              <a:rPr lang="en-US" baseline="0" dirty="0" smtClean="0"/>
              <a:t> to Review</a:t>
            </a:r>
          </a:p>
          <a:p>
            <a:r>
              <a:rPr lang="en-US" baseline="0" dirty="0" smtClean="0"/>
              <a:t>Felony: </a:t>
            </a:r>
            <a:r>
              <a:rPr lang="en-US" dirty="0" smtClean="0"/>
              <a:t>the Federal government defines a felony as a crime punishable by death or imprisonment in excess of one year. If punishable by exactly one year or less, it is classified as a misdemeanor. Crimes commonly considered to be felonies include, but are not limited to: </a:t>
            </a:r>
            <a:r>
              <a:rPr lang="en-US" dirty="0" smtClean="0">
                <a:hlinkClick r:id="rId3" action="ppaction://hlinkfile" tooltip="Assault"/>
              </a:rPr>
              <a:t>aggravated assault</a:t>
            </a:r>
            <a:r>
              <a:rPr lang="en-US" dirty="0" smtClean="0"/>
              <a:t> and/or </a:t>
            </a:r>
            <a:r>
              <a:rPr lang="en-US" dirty="0" smtClean="0">
                <a:hlinkClick r:id="rId4" action="ppaction://hlinkfile" tooltip="Battery (crime)"/>
              </a:rPr>
              <a:t>battery</a:t>
            </a:r>
            <a:r>
              <a:rPr lang="en-US" dirty="0" smtClean="0"/>
              <a:t>, </a:t>
            </a:r>
            <a:r>
              <a:rPr lang="en-US" dirty="0" smtClean="0">
                <a:hlinkClick r:id="rId5" action="ppaction://hlinkfile" tooltip="Arson"/>
              </a:rPr>
              <a:t>arson</a:t>
            </a:r>
            <a:r>
              <a:rPr lang="en-US" dirty="0" smtClean="0"/>
              <a:t>, </a:t>
            </a:r>
            <a:r>
              <a:rPr lang="en-US" dirty="0" smtClean="0">
                <a:hlinkClick r:id="rId6" action="ppaction://hlinkfile" tooltip="Burglary"/>
              </a:rPr>
              <a:t>burglary</a:t>
            </a:r>
            <a:r>
              <a:rPr lang="en-US" dirty="0" smtClean="0"/>
              <a:t>, </a:t>
            </a:r>
            <a:r>
              <a:rPr lang="en-US" dirty="0" smtClean="0">
                <a:hlinkClick r:id="rId7" action="ppaction://hlinkfile" tooltip="Drug abuse"/>
              </a:rPr>
              <a:t>illegal drug use</a:t>
            </a:r>
            <a:r>
              <a:rPr lang="en-US" dirty="0" smtClean="0"/>
              <a:t>/</a:t>
            </a:r>
            <a:r>
              <a:rPr lang="en-US" dirty="0" smtClean="0">
                <a:hlinkClick r:id="rId8" action="ppaction://hlinkfile" tooltip="Illegal drug trade"/>
              </a:rPr>
              <a:t>sales</a:t>
            </a:r>
            <a:r>
              <a:rPr lang="en-US" dirty="0" smtClean="0"/>
              <a:t>, </a:t>
            </a:r>
            <a:r>
              <a:rPr lang="en-US" dirty="0" smtClean="0">
                <a:hlinkClick r:id="rId9" action="ppaction://hlinkfile" tooltip="Grand theft"/>
              </a:rPr>
              <a:t>grand theft</a:t>
            </a:r>
            <a:r>
              <a:rPr lang="en-US" dirty="0" smtClean="0"/>
              <a:t>, </a:t>
            </a:r>
            <a:r>
              <a:rPr lang="en-US" dirty="0" smtClean="0">
                <a:hlinkClick r:id="rId10" action="ppaction://hlinkfile" tooltip="Robbery"/>
              </a:rPr>
              <a:t>robbery</a:t>
            </a:r>
            <a:r>
              <a:rPr lang="en-US" dirty="0" smtClean="0"/>
              <a:t>, </a:t>
            </a:r>
            <a:r>
              <a:rPr lang="en-US" dirty="0" smtClean="0">
                <a:hlinkClick r:id="rId11" action="ppaction://hlinkfile" tooltip="Murder"/>
              </a:rPr>
              <a:t>murder</a:t>
            </a:r>
            <a:r>
              <a:rPr lang="en-US" dirty="0" smtClean="0"/>
              <a:t>, </a:t>
            </a:r>
            <a:r>
              <a:rPr lang="en-US" dirty="0" smtClean="0">
                <a:hlinkClick r:id="rId12" action="ppaction://hlinkfile" tooltip="Rape"/>
              </a:rPr>
              <a:t>rape</a:t>
            </a:r>
            <a:r>
              <a:rPr lang="en-US" dirty="0" smtClean="0"/>
              <a:t>, and </a:t>
            </a:r>
            <a:r>
              <a:rPr lang="en-US" dirty="0" smtClean="0">
                <a:hlinkClick r:id="rId13" action="ppaction://hlinkfile" tooltip="Vandalism"/>
              </a:rPr>
              <a:t>vandalism</a:t>
            </a:r>
            <a:r>
              <a:rPr lang="en-US" dirty="0" smtClean="0"/>
              <a:t> on federal property. Broadly, felonies can be categorized as either violent or non-violent (property and drug) offenses.</a:t>
            </a:r>
            <a:endParaRPr lang="en-US" baseline="0" dirty="0" smtClean="0"/>
          </a:p>
          <a:p>
            <a:r>
              <a:rPr lang="en-US" baseline="0" dirty="0" smtClean="0"/>
              <a:t>Stayed:  </a:t>
            </a:r>
            <a:r>
              <a:rPr lang="en-US" dirty="0" smtClean="0"/>
              <a:t>the juvenile is first given the chance to complete the terms of the juvenile disposition. If the juvenile fails to complete the juvenile disposition, the adult sentence, which may include incarceration in an adult correctional facility, takes effect.</a:t>
            </a:r>
            <a:endParaRPr lang="en-US" dirty="0"/>
          </a:p>
        </p:txBody>
      </p:sp>
      <p:sp>
        <p:nvSpPr>
          <p:cNvPr id="4" name="Slide Number Placeholder 3"/>
          <p:cNvSpPr>
            <a:spLocks noGrp="1"/>
          </p:cNvSpPr>
          <p:nvPr>
            <p:ph type="sldNum" sz="quarter" idx="10"/>
          </p:nvPr>
        </p:nvSpPr>
        <p:spPr/>
        <p:txBody>
          <a:bodyPr/>
          <a:lstStyle/>
          <a:p>
            <a:fld id="{1A66B1A5-860E-48D7-AD39-CEF90DF3BDB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A66B1A5-860E-48D7-AD39-CEF90DF3BDB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A66B1A5-860E-48D7-AD39-CEF90DF3BDB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66B1A5-860E-48D7-AD39-CEF90DF3BDB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A66B1A5-860E-48D7-AD39-CEF90DF3BDB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A66B1A5-860E-48D7-AD39-CEF90DF3BDB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A66B1A5-860E-48D7-AD39-CEF90DF3BDB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A66B1A5-860E-48D7-AD39-CEF90DF3BDB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66B1A5-860E-48D7-AD39-CEF90DF3BDB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A66B1A5-860E-48D7-AD39-CEF90DF3BDB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A66B1A5-860E-48D7-AD39-CEF90DF3BDB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A66B1A5-860E-48D7-AD39-CEF90DF3BDB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711A328-DC10-4ECD-8180-C871EAC9E612}" type="datetimeFigureOut">
              <a:rPr lang="en-US" smtClean="0"/>
              <a:pPr/>
              <a:t>12/27/2010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C0C520-81D1-48FB-A9D3-EE9CE8B23AB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11A328-DC10-4ECD-8180-C871EAC9E612}" type="datetimeFigureOut">
              <a:rPr lang="en-US" smtClean="0"/>
              <a:pPr/>
              <a:t>12/27/2010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C0C520-81D1-48FB-A9D3-EE9CE8B23A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711A328-DC10-4ECD-8180-C871EAC9E612}" type="datetimeFigureOut">
              <a:rPr lang="en-US" smtClean="0"/>
              <a:pPr/>
              <a:t>12/27/2010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C0C520-81D1-48FB-A9D3-EE9CE8B23AB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711A328-DC10-4ECD-8180-C871EAC9E612}" type="datetimeFigureOut">
              <a:rPr lang="en-US" smtClean="0"/>
              <a:pPr/>
              <a:t>12/27/2010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C0C520-81D1-48FB-A9D3-EE9CE8B23AB0}"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711A328-DC10-4ECD-8180-C871EAC9E612}" type="datetimeFigureOut">
              <a:rPr lang="en-US" smtClean="0"/>
              <a:pPr/>
              <a:t>12/27/2010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C0C520-81D1-48FB-A9D3-EE9CE8B23AB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711A328-DC10-4ECD-8180-C871EAC9E612}" type="datetimeFigureOut">
              <a:rPr lang="en-US" smtClean="0"/>
              <a:pPr/>
              <a:t>12/27/2010</a:t>
            </a:fld>
            <a:endParaRPr lang="en-US"/>
          </a:p>
        </p:txBody>
      </p:sp>
      <p:sp>
        <p:nvSpPr>
          <p:cNvPr id="10" name="Slide Number Placeholder 9"/>
          <p:cNvSpPr>
            <a:spLocks noGrp="1"/>
          </p:cNvSpPr>
          <p:nvPr>
            <p:ph type="sldNum" sz="quarter" idx="16"/>
          </p:nvPr>
        </p:nvSpPr>
        <p:spPr/>
        <p:txBody>
          <a:bodyPr rtlCol="0"/>
          <a:lstStyle/>
          <a:p>
            <a:fld id="{B6C0C520-81D1-48FB-A9D3-EE9CE8B23AB0}"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711A328-DC10-4ECD-8180-C871EAC9E612}" type="datetimeFigureOut">
              <a:rPr lang="en-US" smtClean="0"/>
              <a:pPr/>
              <a:t>12/27/2010</a:t>
            </a:fld>
            <a:endParaRPr lang="en-US"/>
          </a:p>
        </p:txBody>
      </p:sp>
      <p:sp>
        <p:nvSpPr>
          <p:cNvPr id="12" name="Slide Number Placeholder 11"/>
          <p:cNvSpPr>
            <a:spLocks noGrp="1"/>
          </p:cNvSpPr>
          <p:nvPr>
            <p:ph type="sldNum" sz="quarter" idx="16"/>
          </p:nvPr>
        </p:nvSpPr>
        <p:spPr/>
        <p:txBody>
          <a:bodyPr rtlCol="0"/>
          <a:lstStyle/>
          <a:p>
            <a:fld id="{B6C0C520-81D1-48FB-A9D3-EE9CE8B23AB0}"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11A328-DC10-4ECD-8180-C871EAC9E612}" type="datetimeFigureOut">
              <a:rPr lang="en-US" smtClean="0"/>
              <a:pPr/>
              <a:t>12/27/2010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C0C520-81D1-48FB-A9D3-EE9CE8B23A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11A328-DC10-4ECD-8180-C871EAC9E612}" type="datetimeFigureOut">
              <a:rPr lang="en-US" smtClean="0"/>
              <a:pPr/>
              <a:t>12/27/2010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C0C520-81D1-48FB-A9D3-EE9CE8B23A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711A328-DC10-4ECD-8180-C871EAC9E612}" type="datetimeFigureOut">
              <a:rPr lang="en-US" smtClean="0"/>
              <a:pPr/>
              <a:t>12/27/2010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C0C520-81D1-48FB-A9D3-EE9CE8B23AB0}"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711A328-DC10-4ECD-8180-C871EAC9E612}" type="datetimeFigureOut">
              <a:rPr lang="en-US" smtClean="0"/>
              <a:pPr/>
              <a:t>12/27/2010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C0C520-81D1-48FB-A9D3-EE9CE8B23AB0}"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711A328-DC10-4ECD-8180-C871EAC9E612}" type="datetimeFigureOut">
              <a:rPr lang="en-US" smtClean="0"/>
              <a:pPr/>
              <a:t>12/27/2010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C0C520-81D1-48FB-A9D3-EE9CE8B23A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images.google.com/imgres?imgurl=http://www.toledoonthemove.com/uploadedImages/weyi/News/Stories/Police%20Arrest.jpg&amp;imgrefurl=http://www.toledoonthemove.com/news/story.aspx?list=194889&amp;id=351745&amp;usg=__sClPb6eFpks5LOuGNEAbMT10zsw=&amp;h=480&amp;w=640&amp;sz=87&amp;hl=en&amp;start=3&amp;um=1&amp;itbs=1&amp;tbnid=Q98dWH8FqoiKCM:&amp;tbnh=103&amp;tbnw=137&amp;prev=/images?q=juvenile+apprehended+by+police&amp;um=1&amp;hl=en&amp;rls=com.microsoft:en-us&amp;tbs=isch:1"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hyperlink" Target="http://www.adjj.org/images/homepage_scale.jp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youtube.com/watch?v=AZ0P66NGQ0U&amp;feature=related"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youtube.com/watch?v=vTzEThnv-vk&amp;feature=related"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rime.phillipmartin.info/crime_juvenile_justice.gi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hyperlink" Target="http://images.google.com/imgres?imgurl=http://lshs.leesummit.k12.mo.us/lshsmedia/LMC/LSHSResearchmodelTutorialWeb/Bill%20of%20Rights%20Redux%202/Assets/Images/bill-of-rights-01.gif&amp;imgrefurl=http://lshs.leesummit.k12.mo.us/lshsmedia/LMC/LSHSResearchmodelTutorialWeb/Bill%20of%20Rights%20Redux%202/index.html&amp;usg=__zTzppgI74HcV78JTk_4kUuiYqns=&amp;h=821&amp;w=975&amp;sz=403&amp;hl=en&amp;start=1&amp;um=1&amp;itbs=1&amp;tbnid=KPsDbxtCRR90yM:&amp;tbnh=125&amp;tbnw=149&amp;prev=/images?q=bill+of+rights&amp;um=1&amp;hl=en&amp;rls=com.microsoft:en-us&amp;tbs=isch: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nonrhotic.files.wordpress.com/2008/12/us-constitution1.jpg" TargetMode="Externa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hyperlink" Target="http://images.google.com/imgres?imgurl=http://lshs.leesummit.k12.mo.us/lshsmedia/LMC/LSHSResearchmodelTutorialWeb/Bill%20of%20Rights%20Redux%202/Assets/Images/bill-of-rights-01.gif&amp;imgrefurl=http://lshs.leesummit.k12.mo.us/lshsmedia/LMC/LSHSResearchmodelTutorialWeb/Bill%20of%20Rights%20Redux%202/index.html&amp;usg=__zTzppgI74HcV78JTk_4kUuiYqns=&amp;h=821&amp;w=975&amp;sz=403&amp;hl=en&amp;start=1&amp;um=1&amp;itbs=1&amp;tbnid=KPsDbxtCRR90yM:&amp;tbnh=125&amp;tbnw=149&amp;prev=/images?q=bill+of+rights&amp;um=1&amp;hl=en&amp;rls=com.microsoft:en-us&amp;tbs=isch: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nonrhotic.files.wordpress.com/2008/12/us-constitution1.jpg" TargetMode="Externa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hyperlink" Target="http://askthejudge.info/wp-content/uploads/2007/09/telephone.jp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hyperlink" Target="http://www.opd.ohio.gov/Images/Juvenile.jp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itnessla.com/wp-content/uploads/2008/05/juvenile-justice-joseph-r.gi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Juvenile Law</a:t>
            </a:r>
            <a:endParaRPr lang="en-US" dirty="0"/>
          </a:p>
        </p:txBody>
      </p:sp>
      <p:pic>
        <p:nvPicPr>
          <p:cNvPr id="135170" name="Picture 2" descr="http://blogs.babble.com/strollerderby/wp-content/uploads/2009/12/juvenile-justice.jpg"/>
          <p:cNvPicPr>
            <a:picLocks noChangeAspect="1" noChangeArrowheads="1"/>
          </p:cNvPicPr>
          <p:nvPr/>
        </p:nvPicPr>
        <p:blipFill>
          <a:blip r:embed="rId3" cstate="print"/>
          <a:srcRect/>
          <a:stretch>
            <a:fillRect/>
          </a:stretch>
        </p:blipFill>
        <p:spPr bwMode="auto">
          <a:xfrm>
            <a:off x="1905000" y="550333"/>
            <a:ext cx="4267200" cy="432646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a:t>
            </a:r>
            <a:endParaRPr lang="en-US" dirty="0"/>
          </a:p>
        </p:txBody>
      </p:sp>
      <p:sp>
        <p:nvSpPr>
          <p:cNvPr id="3" name="Content Placeholder 2"/>
          <p:cNvSpPr>
            <a:spLocks noGrp="1"/>
          </p:cNvSpPr>
          <p:nvPr>
            <p:ph sz="quarter" idx="1"/>
          </p:nvPr>
        </p:nvSpPr>
        <p:spPr/>
        <p:txBody>
          <a:bodyPr anchor="ctr">
            <a:normAutofit/>
          </a:bodyPr>
          <a:lstStyle/>
          <a:p>
            <a:pPr>
              <a:buNone/>
            </a:pPr>
            <a:r>
              <a:rPr lang="en-US" sz="4000" dirty="0" smtClean="0"/>
              <a:t>4 Cases, 4 Crimes, You Be the Judge</a:t>
            </a:r>
            <a:endParaRPr lang="en-US"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Yesterday</a:t>
            </a:r>
            <a:endParaRPr lang="en-US" dirty="0"/>
          </a:p>
        </p:txBody>
      </p:sp>
      <p:sp>
        <p:nvSpPr>
          <p:cNvPr id="3" name="Content Placeholder 2"/>
          <p:cNvSpPr>
            <a:spLocks noGrp="1"/>
          </p:cNvSpPr>
          <p:nvPr>
            <p:ph sz="quarter" idx="1"/>
          </p:nvPr>
        </p:nvSpPr>
        <p:spPr/>
        <p:txBody>
          <a:bodyPr/>
          <a:lstStyle/>
          <a:p>
            <a:r>
              <a:rPr lang="en-US" dirty="0" smtClean="0"/>
              <a:t>_________  ___________did not always exist in the U.S.</a:t>
            </a:r>
          </a:p>
          <a:p>
            <a:r>
              <a:rPr lang="en-US" i="1" dirty="0" smtClean="0"/>
              <a:t>In Re </a:t>
            </a:r>
            <a:r>
              <a:rPr lang="en-US" i="1" dirty="0" err="1" smtClean="0"/>
              <a:t>Gault</a:t>
            </a:r>
            <a:r>
              <a:rPr lang="en-US" i="1" dirty="0" smtClean="0"/>
              <a:t> </a:t>
            </a:r>
            <a:r>
              <a:rPr lang="en-US" dirty="0" smtClean="0"/>
              <a:t>held that juveniles must receive ______ __________ of the law.</a:t>
            </a:r>
            <a:endParaRPr lang="en-US" i="1" dirty="0" smtClean="0"/>
          </a:p>
          <a:p>
            <a:r>
              <a:rPr lang="en-US" dirty="0" smtClean="0"/>
              <a:t>Juvenile Law and Criminal Law are NOT the same</a:t>
            </a:r>
          </a:p>
          <a:p>
            <a:pPr lvl="1"/>
            <a:r>
              <a:rPr lang="en-US" dirty="0" smtClean="0"/>
              <a:t>Rehabilitation vs. punishment</a:t>
            </a:r>
          </a:p>
          <a:p>
            <a:pPr lvl="1"/>
            <a:r>
              <a:rPr lang="en-US" dirty="0" smtClean="0"/>
              <a:t>Offender vs. Criminal</a:t>
            </a:r>
          </a:p>
          <a:p>
            <a:pPr lvl="1"/>
            <a:r>
              <a:rPr lang="en-US" dirty="0" smtClean="0"/>
              <a:t>Sentencing based upon individual vs. predetermined sentencing</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Juvenile Law in Minnesota</a:t>
            </a:r>
            <a:endParaRPr lang="en-US" dirty="0"/>
          </a:p>
        </p:txBody>
      </p:sp>
      <p:sp>
        <p:nvSpPr>
          <p:cNvPr id="5" name="TextBox 4"/>
          <p:cNvSpPr txBox="1"/>
          <p:nvPr/>
        </p:nvSpPr>
        <p:spPr>
          <a:xfrm>
            <a:off x="1600200" y="1828800"/>
            <a:ext cx="1600200" cy="646331"/>
          </a:xfrm>
          <a:prstGeom prst="rect">
            <a:avLst/>
          </a:prstGeom>
          <a:solidFill>
            <a:schemeClr val="bg2"/>
          </a:solidFill>
          <a:ln cmpd="sng">
            <a:solidFill>
              <a:schemeClr val="tx1"/>
            </a:solidFill>
          </a:ln>
        </p:spPr>
        <p:txBody>
          <a:bodyPr wrap="square" rtlCol="0">
            <a:spAutoFit/>
          </a:bodyPr>
          <a:lstStyle/>
          <a:p>
            <a:r>
              <a:rPr lang="en-US" dirty="0" smtClean="0"/>
              <a:t>Apprehended by police</a:t>
            </a:r>
            <a:endParaRPr lang="en-US" dirty="0"/>
          </a:p>
        </p:txBody>
      </p:sp>
      <p:sp>
        <p:nvSpPr>
          <p:cNvPr id="6" name="TextBox 5"/>
          <p:cNvSpPr txBox="1"/>
          <p:nvPr/>
        </p:nvSpPr>
        <p:spPr>
          <a:xfrm>
            <a:off x="1600200" y="2743200"/>
            <a:ext cx="1600200" cy="646331"/>
          </a:xfrm>
          <a:prstGeom prst="rect">
            <a:avLst/>
          </a:prstGeom>
          <a:solidFill>
            <a:schemeClr val="accent1"/>
          </a:solidFill>
          <a:ln cmpd="sng">
            <a:solidFill>
              <a:schemeClr val="tx1"/>
            </a:solidFill>
          </a:ln>
        </p:spPr>
        <p:txBody>
          <a:bodyPr wrap="square" rtlCol="0">
            <a:spAutoFit/>
          </a:bodyPr>
          <a:lstStyle/>
          <a:p>
            <a:r>
              <a:rPr lang="en-US" dirty="0" smtClean="0"/>
              <a:t>Petitioned for an offense</a:t>
            </a:r>
            <a:endParaRPr lang="en-US" dirty="0"/>
          </a:p>
        </p:txBody>
      </p:sp>
      <p:sp>
        <p:nvSpPr>
          <p:cNvPr id="7" name="TextBox 6"/>
          <p:cNvSpPr txBox="1"/>
          <p:nvPr/>
        </p:nvSpPr>
        <p:spPr>
          <a:xfrm>
            <a:off x="1600200" y="3733800"/>
            <a:ext cx="1600200" cy="1200329"/>
          </a:xfrm>
          <a:prstGeom prst="rect">
            <a:avLst/>
          </a:prstGeom>
          <a:solidFill>
            <a:schemeClr val="accent3"/>
          </a:solidFill>
          <a:ln cmpd="sng">
            <a:solidFill>
              <a:schemeClr val="tx1"/>
            </a:solidFill>
          </a:ln>
        </p:spPr>
        <p:txBody>
          <a:bodyPr wrap="square" rtlCol="0">
            <a:spAutoFit/>
          </a:bodyPr>
          <a:lstStyle/>
          <a:p>
            <a:r>
              <a:rPr lang="en-US" dirty="0" smtClean="0"/>
              <a:t>Found by court to have committed offense</a:t>
            </a:r>
            <a:endParaRPr lang="en-US" dirty="0"/>
          </a:p>
        </p:txBody>
      </p:sp>
      <p:sp>
        <p:nvSpPr>
          <p:cNvPr id="8" name="TextBox 7"/>
          <p:cNvSpPr txBox="1"/>
          <p:nvPr/>
        </p:nvSpPr>
        <p:spPr>
          <a:xfrm>
            <a:off x="1600200" y="5257800"/>
            <a:ext cx="1600200" cy="1200329"/>
          </a:xfrm>
          <a:prstGeom prst="rect">
            <a:avLst/>
          </a:prstGeom>
          <a:solidFill>
            <a:schemeClr val="accent6"/>
          </a:solidFill>
          <a:ln cmpd="sng">
            <a:solidFill>
              <a:schemeClr val="tx1"/>
            </a:solidFill>
          </a:ln>
        </p:spPr>
        <p:txBody>
          <a:bodyPr wrap="square" rtlCol="0">
            <a:spAutoFit/>
          </a:bodyPr>
          <a:lstStyle/>
          <a:p>
            <a:r>
              <a:rPr lang="en-US" dirty="0" smtClean="0"/>
              <a:t>Receive a disposition to be placed in a juvenile facility</a:t>
            </a:r>
            <a:endParaRPr lang="en-US" dirty="0"/>
          </a:p>
        </p:txBody>
      </p:sp>
      <p:cxnSp>
        <p:nvCxnSpPr>
          <p:cNvPr id="10" name="Straight Arrow Connector 9"/>
          <p:cNvCxnSpPr>
            <a:stCxn id="5" idx="2"/>
            <a:endCxn id="6" idx="0"/>
          </p:cNvCxnSpPr>
          <p:nvPr/>
        </p:nvCxnSpPr>
        <p:spPr>
          <a:xfrm rot="5400000">
            <a:off x="2266266" y="2609165"/>
            <a:ext cx="268069"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2"/>
            <a:endCxn id="7" idx="0"/>
          </p:cNvCxnSpPr>
          <p:nvPr/>
        </p:nvCxnSpPr>
        <p:spPr>
          <a:xfrm rot="5400000">
            <a:off x="2228166" y="3561665"/>
            <a:ext cx="344269"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2"/>
            <a:endCxn id="8" idx="0"/>
          </p:cNvCxnSpPr>
          <p:nvPr/>
        </p:nvCxnSpPr>
        <p:spPr>
          <a:xfrm rot="5400000">
            <a:off x="2238465" y="5095964"/>
            <a:ext cx="323671"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524000" y="1459468"/>
            <a:ext cx="1752600" cy="369332"/>
          </a:xfrm>
          <a:prstGeom prst="rect">
            <a:avLst/>
          </a:prstGeom>
          <a:noFill/>
          <a:ln cmpd="sng">
            <a:noFill/>
          </a:ln>
        </p:spPr>
        <p:txBody>
          <a:bodyPr wrap="square" rtlCol="0">
            <a:spAutoFit/>
          </a:bodyPr>
          <a:lstStyle/>
          <a:p>
            <a:r>
              <a:rPr lang="en-US" dirty="0" smtClean="0"/>
              <a:t>Juvenile System</a:t>
            </a:r>
            <a:endParaRPr lang="en-US" dirty="0"/>
          </a:p>
        </p:txBody>
      </p:sp>
      <p:sp>
        <p:nvSpPr>
          <p:cNvPr id="16" name="TextBox 15"/>
          <p:cNvSpPr txBox="1"/>
          <p:nvPr/>
        </p:nvSpPr>
        <p:spPr>
          <a:xfrm>
            <a:off x="5562600" y="1459468"/>
            <a:ext cx="1752600" cy="369332"/>
          </a:xfrm>
          <a:prstGeom prst="rect">
            <a:avLst/>
          </a:prstGeom>
          <a:noFill/>
          <a:ln cmpd="sng">
            <a:noFill/>
          </a:ln>
        </p:spPr>
        <p:txBody>
          <a:bodyPr wrap="square" rtlCol="0">
            <a:spAutoFit/>
          </a:bodyPr>
          <a:lstStyle/>
          <a:p>
            <a:r>
              <a:rPr lang="en-US" dirty="0" smtClean="0"/>
              <a:t>Criminal System</a:t>
            </a:r>
            <a:endParaRPr lang="en-US" dirty="0"/>
          </a:p>
        </p:txBody>
      </p:sp>
      <p:sp>
        <p:nvSpPr>
          <p:cNvPr id="20" name="TextBox 19"/>
          <p:cNvSpPr txBox="1"/>
          <p:nvPr/>
        </p:nvSpPr>
        <p:spPr>
          <a:xfrm>
            <a:off x="5638800" y="1847671"/>
            <a:ext cx="1600200" cy="646331"/>
          </a:xfrm>
          <a:prstGeom prst="rect">
            <a:avLst/>
          </a:prstGeom>
          <a:solidFill>
            <a:schemeClr val="bg2"/>
          </a:solidFill>
          <a:ln cmpd="sng">
            <a:solidFill>
              <a:schemeClr val="tx1"/>
            </a:solidFill>
          </a:ln>
        </p:spPr>
        <p:txBody>
          <a:bodyPr wrap="square" rtlCol="0">
            <a:spAutoFit/>
          </a:bodyPr>
          <a:lstStyle/>
          <a:p>
            <a:r>
              <a:rPr lang="en-US" dirty="0" smtClean="0"/>
              <a:t>Arrested by police</a:t>
            </a:r>
            <a:endParaRPr lang="en-US" dirty="0"/>
          </a:p>
        </p:txBody>
      </p:sp>
      <p:sp>
        <p:nvSpPr>
          <p:cNvPr id="21" name="TextBox 20"/>
          <p:cNvSpPr txBox="1"/>
          <p:nvPr/>
        </p:nvSpPr>
        <p:spPr>
          <a:xfrm>
            <a:off x="5638800" y="2762071"/>
            <a:ext cx="1600200" cy="646331"/>
          </a:xfrm>
          <a:prstGeom prst="rect">
            <a:avLst/>
          </a:prstGeom>
          <a:solidFill>
            <a:schemeClr val="accent1"/>
          </a:solidFill>
          <a:ln cmpd="sng">
            <a:solidFill>
              <a:schemeClr val="tx1"/>
            </a:solidFill>
          </a:ln>
        </p:spPr>
        <p:txBody>
          <a:bodyPr wrap="square" rtlCol="0">
            <a:spAutoFit/>
          </a:bodyPr>
          <a:lstStyle/>
          <a:p>
            <a:r>
              <a:rPr lang="en-US" dirty="0" smtClean="0"/>
              <a:t>Charged with a crime</a:t>
            </a:r>
            <a:endParaRPr lang="en-US" dirty="0"/>
          </a:p>
        </p:txBody>
      </p:sp>
      <p:sp>
        <p:nvSpPr>
          <p:cNvPr id="22" name="TextBox 21"/>
          <p:cNvSpPr txBox="1"/>
          <p:nvPr/>
        </p:nvSpPr>
        <p:spPr>
          <a:xfrm>
            <a:off x="5638800" y="3752671"/>
            <a:ext cx="1600200" cy="646331"/>
          </a:xfrm>
          <a:prstGeom prst="rect">
            <a:avLst/>
          </a:prstGeom>
          <a:solidFill>
            <a:schemeClr val="accent3"/>
          </a:solidFill>
          <a:ln cmpd="sng">
            <a:solidFill>
              <a:schemeClr val="tx1"/>
            </a:solidFill>
          </a:ln>
        </p:spPr>
        <p:txBody>
          <a:bodyPr wrap="square" rtlCol="0">
            <a:spAutoFit/>
          </a:bodyPr>
          <a:lstStyle/>
          <a:p>
            <a:r>
              <a:rPr lang="en-US" dirty="0" smtClean="0"/>
              <a:t>Found guilty by court</a:t>
            </a:r>
            <a:endParaRPr lang="en-US" dirty="0"/>
          </a:p>
        </p:txBody>
      </p:sp>
      <p:sp>
        <p:nvSpPr>
          <p:cNvPr id="23" name="TextBox 22"/>
          <p:cNvSpPr txBox="1"/>
          <p:nvPr/>
        </p:nvSpPr>
        <p:spPr>
          <a:xfrm>
            <a:off x="5638800" y="4876800"/>
            <a:ext cx="1600200" cy="1754326"/>
          </a:xfrm>
          <a:prstGeom prst="rect">
            <a:avLst/>
          </a:prstGeom>
          <a:solidFill>
            <a:schemeClr val="accent6"/>
          </a:solidFill>
          <a:ln cmpd="sng">
            <a:solidFill>
              <a:schemeClr val="tx1"/>
            </a:solidFill>
          </a:ln>
        </p:spPr>
        <p:txBody>
          <a:bodyPr wrap="square" rtlCol="0">
            <a:spAutoFit/>
          </a:bodyPr>
          <a:lstStyle/>
          <a:p>
            <a:r>
              <a:rPr lang="en-US" dirty="0" smtClean="0"/>
              <a:t>Sentenced to an adult correctional facility for a specified period of time</a:t>
            </a:r>
            <a:endParaRPr lang="en-US" dirty="0"/>
          </a:p>
        </p:txBody>
      </p:sp>
      <p:cxnSp>
        <p:nvCxnSpPr>
          <p:cNvPr id="24" name="Straight Arrow Connector 23"/>
          <p:cNvCxnSpPr>
            <a:stCxn id="20" idx="2"/>
            <a:endCxn id="21" idx="0"/>
          </p:cNvCxnSpPr>
          <p:nvPr/>
        </p:nvCxnSpPr>
        <p:spPr>
          <a:xfrm rot="5400000">
            <a:off x="6304866" y="2628036"/>
            <a:ext cx="268069"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1" idx="2"/>
            <a:endCxn id="22" idx="0"/>
          </p:cNvCxnSpPr>
          <p:nvPr/>
        </p:nvCxnSpPr>
        <p:spPr>
          <a:xfrm rot="5400000">
            <a:off x="6266766" y="3580536"/>
            <a:ext cx="344269"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2" idx="2"/>
            <a:endCxn id="23" idx="0"/>
          </p:cNvCxnSpPr>
          <p:nvPr/>
        </p:nvCxnSpPr>
        <p:spPr>
          <a:xfrm rot="5400000">
            <a:off x="6200001" y="4637901"/>
            <a:ext cx="47779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t>Minnesota Juvenile Justice System</a:t>
            </a:r>
            <a:endParaRPr lang="en-US" dirty="0"/>
          </a:p>
        </p:txBody>
      </p:sp>
      <p:sp>
        <p:nvSpPr>
          <p:cNvPr id="4" name="Oval 3"/>
          <p:cNvSpPr/>
          <p:nvPr/>
        </p:nvSpPr>
        <p:spPr>
          <a:xfrm>
            <a:off x="228600" y="1295400"/>
            <a:ext cx="1905000"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28600" y="2743200"/>
            <a:ext cx="1905000" cy="9906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28600" y="5562600"/>
            <a:ext cx="1905000" cy="9906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181600" y="4572000"/>
            <a:ext cx="1905000" cy="9906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953000" y="1143000"/>
            <a:ext cx="2743200" cy="11430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029200" y="1286470"/>
            <a:ext cx="2590800" cy="923330"/>
          </a:xfrm>
          <a:prstGeom prst="rect">
            <a:avLst/>
          </a:prstGeom>
          <a:noFill/>
        </p:spPr>
        <p:txBody>
          <a:bodyPr wrap="square" rtlCol="0">
            <a:spAutoFit/>
          </a:bodyPr>
          <a:lstStyle/>
          <a:p>
            <a:pPr algn="ctr"/>
            <a:r>
              <a:rPr lang="en-US" dirty="0" smtClean="0"/>
              <a:t>Certified as an Adult/ Extended </a:t>
            </a:r>
            <a:r>
              <a:rPr lang="en-US" dirty="0"/>
              <a:t>J</a:t>
            </a:r>
            <a:r>
              <a:rPr lang="en-US" dirty="0" smtClean="0"/>
              <a:t>urisdiction </a:t>
            </a:r>
            <a:r>
              <a:rPr lang="en-US" dirty="0"/>
              <a:t>J</a:t>
            </a:r>
            <a:r>
              <a:rPr lang="en-US" dirty="0" smtClean="0"/>
              <a:t>uvenile</a:t>
            </a:r>
          </a:p>
        </p:txBody>
      </p:sp>
      <p:sp>
        <p:nvSpPr>
          <p:cNvPr id="15" name="Oval 14"/>
          <p:cNvSpPr/>
          <p:nvPr/>
        </p:nvSpPr>
        <p:spPr>
          <a:xfrm>
            <a:off x="4953000" y="2667000"/>
            <a:ext cx="1905000" cy="990600"/>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a:stCxn id="4" idx="4"/>
            <a:endCxn id="6" idx="0"/>
          </p:cNvCxnSpPr>
          <p:nvPr/>
        </p:nvCxnSpPr>
        <p:spPr>
          <a:xfrm rot="5400000">
            <a:off x="952500" y="25146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 idx="7"/>
            <a:endCxn id="13" idx="2"/>
          </p:cNvCxnSpPr>
          <p:nvPr/>
        </p:nvCxnSpPr>
        <p:spPr>
          <a:xfrm rot="5400000" flipH="1" flipV="1">
            <a:off x="2816924" y="752195"/>
            <a:ext cx="1173770" cy="3098381"/>
          </a:xfrm>
          <a:prstGeom prst="straightConnector1">
            <a:avLst/>
          </a:prstGeom>
          <a:ln>
            <a:prstDash val="dashDot"/>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6" idx="6"/>
            <a:endCxn id="15" idx="2"/>
          </p:cNvCxnSpPr>
          <p:nvPr/>
        </p:nvCxnSpPr>
        <p:spPr>
          <a:xfrm flipV="1">
            <a:off x="2133600" y="3162300"/>
            <a:ext cx="2819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2209800" y="3276600"/>
            <a:ext cx="2362200" cy="523220"/>
          </a:xfrm>
          <a:prstGeom prst="rect">
            <a:avLst/>
          </a:prstGeom>
          <a:noFill/>
        </p:spPr>
        <p:txBody>
          <a:bodyPr wrap="square" rtlCol="0">
            <a:spAutoFit/>
          </a:bodyPr>
          <a:lstStyle/>
          <a:p>
            <a:pPr algn="ctr"/>
            <a:r>
              <a:rPr lang="en-US" sz="1400" dirty="0" smtClean="0"/>
              <a:t>Under age 10 at Time of offense</a:t>
            </a:r>
            <a:endParaRPr lang="en-US" sz="1400" dirty="0"/>
          </a:p>
        </p:txBody>
      </p:sp>
      <p:cxnSp>
        <p:nvCxnSpPr>
          <p:cNvPr id="33" name="Straight Arrow Connector 32"/>
          <p:cNvCxnSpPr>
            <a:stCxn id="6" idx="4"/>
            <a:endCxn id="8" idx="0"/>
          </p:cNvCxnSpPr>
          <p:nvPr/>
        </p:nvCxnSpPr>
        <p:spPr>
          <a:xfrm rot="5400000">
            <a:off x="266700" y="4648200"/>
            <a:ext cx="1828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0" y="3657600"/>
            <a:ext cx="1143000" cy="738664"/>
          </a:xfrm>
          <a:prstGeom prst="rect">
            <a:avLst/>
          </a:prstGeom>
          <a:noFill/>
        </p:spPr>
        <p:txBody>
          <a:bodyPr wrap="square" rtlCol="0">
            <a:spAutoFit/>
          </a:bodyPr>
          <a:lstStyle/>
          <a:p>
            <a:pPr algn="ctr"/>
            <a:r>
              <a:rPr lang="en-US" sz="1400" dirty="0" smtClean="0"/>
              <a:t>Age 10-17 at time of offense</a:t>
            </a:r>
            <a:endParaRPr lang="en-US" sz="1400" dirty="0"/>
          </a:p>
        </p:txBody>
      </p:sp>
      <p:cxnSp>
        <p:nvCxnSpPr>
          <p:cNvPr id="36" name="Straight Arrow Connector 35"/>
          <p:cNvCxnSpPr/>
          <p:nvPr/>
        </p:nvCxnSpPr>
        <p:spPr>
          <a:xfrm>
            <a:off x="1219200" y="4343400"/>
            <a:ext cx="3886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rot="540000">
            <a:off x="2210682" y="4444110"/>
            <a:ext cx="2286000" cy="307777"/>
          </a:xfrm>
          <a:prstGeom prst="rect">
            <a:avLst/>
          </a:prstGeom>
          <a:noFill/>
        </p:spPr>
        <p:txBody>
          <a:bodyPr wrap="square" rtlCol="0">
            <a:spAutoFit/>
          </a:bodyPr>
          <a:lstStyle/>
          <a:p>
            <a:pPr algn="ctr"/>
            <a:r>
              <a:rPr lang="en-US" sz="1400" dirty="0" smtClean="0"/>
              <a:t>Denies Charge</a:t>
            </a:r>
            <a:endParaRPr lang="en-US" sz="1400" dirty="0"/>
          </a:p>
        </p:txBody>
      </p:sp>
      <p:sp>
        <p:nvSpPr>
          <p:cNvPr id="38" name="TextBox 37"/>
          <p:cNvSpPr txBox="1"/>
          <p:nvPr/>
        </p:nvSpPr>
        <p:spPr>
          <a:xfrm>
            <a:off x="0" y="4572000"/>
            <a:ext cx="1143000" cy="738664"/>
          </a:xfrm>
          <a:prstGeom prst="rect">
            <a:avLst/>
          </a:prstGeom>
          <a:noFill/>
        </p:spPr>
        <p:txBody>
          <a:bodyPr wrap="square" rtlCol="0">
            <a:spAutoFit/>
          </a:bodyPr>
          <a:lstStyle/>
          <a:p>
            <a:pPr algn="ctr"/>
            <a:r>
              <a:rPr lang="en-US" sz="1400" dirty="0" smtClean="0"/>
              <a:t>Admits to offense charge</a:t>
            </a:r>
            <a:endParaRPr lang="en-US" sz="1400" dirty="0"/>
          </a:p>
        </p:txBody>
      </p:sp>
      <p:cxnSp>
        <p:nvCxnSpPr>
          <p:cNvPr id="40" name="Straight Arrow Connector 39"/>
          <p:cNvCxnSpPr>
            <a:stCxn id="11" idx="3"/>
            <a:endCxn id="8" idx="6"/>
          </p:cNvCxnSpPr>
          <p:nvPr/>
        </p:nvCxnSpPr>
        <p:spPr>
          <a:xfrm rot="5400000">
            <a:off x="3476906" y="4074225"/>
            <a:ext cx="640370" cy="33269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rot="-660000">
            <a:off x="2362200" y="5325958"/>
            <a:ext cx="2362200" cy="523220"/>
          </a:xfrm>
          <a:prstGeom prst="rect">
            <a:avLst/>
          </a:prstGeom>
          <a:noFill/>
        </p:spPr>
        <p:txBody>
          <a:bodyPr wrap="square" rtlCol="0">
            <a:spAutoFit/>
          </a:bodyPr>
          <a:lstStyle/>
          <a:p>
            <a:pPr algn="ctr"/>
            <a:r>
              <a:rPr lang="en-US" sz="1400" dirty="0" smtClean="0"/>
              <a:t>Found to have committed charge</a:t>
            </a:r>
            <a:endParaRPr lang="en-US" sz="1400" dirty="0"/>
          </a:p>
        </p:txBody>
      </p:sp>
      <p:cxnSp>
        <p:nvCxnSpPr>
          <p:cNvPr id="43" name="Straight Connector 42"/>
          <p:cNvCxnSpPr>
            <a:stCxn id="11" idx="7"/>
          </p:cNvCxnSpPr>
          <p:nvPr/>
        </p:nvCxnSpPr>
        <p:spPr>
          <a:xfrm rot="5400000" flipH="1" flipV="1">
            <a:off x="6874574" y="3514445"/>
            <a:ext cx="1135670" cy="1269581"/>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rot="-2400000">
            <a:off x="6936397" y="4236658"/>
            <a:ext cx="1359283" cy="738664"/>
          </a:xfrm>
          <a:prstGeom prst="rect">
            <a:avLst/>
          </a:prstGeom>
          <a:noFill/>
        </p:spPr>
        <p:txBody>
          <a:bodyPr wrap="square" rtlCol="0">
            <a:spAutoFit/>
          </a:bodyPr>
          <a:lstStyle/>
          <a:p>
            <a:pPr algn="ctr"/>
            <a:r>
              <a:rPr lang="en-US" sz="1400" dirty="0" smtClean="0"/>
              <a:t>Found not to have committed charge</a:t>
            </a:r>
            <a:endParaRPr lang="en-US" sz="1400" dirty="0"/>
          </a:p>
        </p:txBody>
      </p:sp>
      <p:sp>
        <p:nvSpPr>
          <p:cNvPr id="46" name="Oval 45"/>
          <p:cNvSpPr/>
          <p:nvPr/>
        </p:nvSpPr>
        <p:spPr>
          <a:xfrm>
            <a:off x="7239000" y="2895600"/>
            <a:ext cx="1905000" cy="990600"/>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rot="-1200000">
            <a:off x="1932465" y="1820777"/>
            <a:ext cx="2362200" cy="523220"/>
          </a:xfrm>
          <a:prstGeom prst="rect">
            <a:avLst/>
          </a:prstGeom>
          <a:noFill/>
        </p:spPr>
        <p:txBody>
          <a:bodyPr wrap="square" rtlCol="0">
            <a:spAutoFit/>
          </a:bodyPr>
          <a:lstStyle/>
          <a:p>
            <a:pPr algn="ctr"/>
            <a:r>
              <a:rPr lang="en-US" sz="1400" dirty="0" smtClean="0"/>
              <a:t>Over 14 and charged with a felony</a:t>
            </a:r>
            <a:endParaRPr lang="en-US" sz="1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http://t1.gstatic.com/images?q=tbn:Q98dWH8FqoiKCM:http://www.toledoonthemove.com/uploadedImages/weyi/News/Stories/Police%2520Arrest.jpg">
            <a:hlinkClick r:id="rId3"/>
          </p:cNvPr>
          <p:cNvPicPr>
            <a:picLocks noChangeAspect="1" noChangeArrowheads="1"/>
          </p:cNvPicPr>
          <p:nvPr/>
        </p:nvPicPr>
        <p:blipFill>
          <a:blip r:embed="rId4" cstate="print">
            <a:lum bright="43000" contrast="-55000"/>
          </a:blip>
          <a:srcRect/>
          <a:stretch>
            <a:fillRect/>
          </a:stretch>
        </p:blipFill>
        <p:spPr bwMode="auto">
          <a:xfrm>
            <a:off x="2246053" y="2286000"/>
            <a:ext cx="4459547" cy="3352800"/>
          </a:xfrm>
          <a:prstGeom prst="rect">
            <a:avLst/>
          </a:prstGeom>
          <a:noFill/>
        </p:spPr>
      </p:pic>
      <p:sp>
        <p:nvSpPr>
          <p:cNvPr id="2" name="Title 1"/>
          <p:cNvSpPr>
            <a:spLocks noGrp="1"/>
          </p:cNvSpPr>
          <p:nvPr>
            <p:ph type="title"/>
          </p:nvPr>
        </p:nvSpPr>
        <p:spPr/>
        <p:txBody>
          <a:bodyPr/>
          <a:lstStyle/>
          <a:p>
            <a:r>
              <a:rPr lang="en-US" dirty="0" smtClean="0"/>
              <a:t>Apprehension</a:t>
            </a:r>
            <a:endParaRPr lang="en-US" dirty="0"/>
          </a:p>
        </p:txBody>
      </p:sp>
      <p:sp>
        <p:nvSpPr>
          <p:cNvPr id="3" name="Content Placeholder 2"/>
          <p:cNvSpPr>
            <a:spLocks noGrp="1"/>
          </p:cNvSpPr>
          <p:nvPr>
            <p:ph sz="quarter" idx="1"/>
          </p:nvPr>
        </p:nvSpPr>
        <p:spPr/>
        <p:txBody>
          <a:bodyPr/>
          <a:lstStyle/>
          <a:p>
            <a:r>
              <a:rPr lang="en-US" dirty="0" smtClean="0"/>
              <a:t>Most ____________ are done by _______ ____________</a:t>
            </a:r>
          </a:p>
          <a:p>
            <a:r>
              <a:rPr lang="en-US" dirty="0" smtClean="0"/>
              <a:t>If the juvenile is between _____  and ________years of age, the case is referred to juvenile court and is considered rehabilitative</a:t>
            </a:r>
          </a:p>
          <a:p>
            <a:r>
              <a:rPr lang="en-US" dirty="0" smtClean="0"/>
              <a:t>If the juvenile is younger the ________ years of age, the case is sent to juvenile court as a ________________________and social services becomes involved</a:t>
            </a:r>
          </a:p>
          <a:p>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Juvenile Court</a:t>
            </a:r>
            <a:endParaRPr lang="en-US" dirty="0"/>
          </a:p>
        </p:txBody>
      </p:sp>
      <p:sp>
        <p:nvSpPr>
          <p:cNvPr id="3" name="Content Placeholder 2"/>
          <p:cNvSpPr>
            <a:spLocks noGrp="1"/>
          </p:cNvSpPr>
          <p:nvPr>
            <p:ph sz="quarter" idx="1"/>
          </p:nvPr>
        </p:nvSpPr>
        <p:spPr/>
        <p:txBody>
          <a:bodyPr/>
          <a:lstStyle/>
          <a:p>
            <a:r>
              <a:rPr lang="en-US" dirty="0" smtClean="0"/>
              <a:t>Usually a _____________which means the judge is the only fact finder and there is no jury</a:t>
            </a:r>
          </a:p>
          <a:p>
            <a:r>
              <a:rPr lang="en-US" dirty="0" smtClean="0"/>
              <a:t>Judge determines if the youth is ____________</a:t>
            </a:r>
          </a:p>
          <a:p>
            <a:r>
              <a:rPr lang="en-US" dirty="0" smtClean="0"/>
              <a:t>If youth is determined delinquent, the judge sets a date for the ___________  ______________</a:t>
            </a:r>
            <a:endParaRPr lang="en-US" dirty="0"/>
          </a:p>
        </p:txBody>
      </p:sp>
      <p:pic>
        <p:nvPicPr>
          <p:cNvPr id="151556" name="Picture 4" descr="See full size image">
            <a:hlinkClick r:id="rId3"/>
          </p:cNvPr>
          <p:cNvPicPr>
            <a:picLocks noChangeAspect="1" noChangeArrowheads="1"/>
          </p:cNvPicPr>
          <p:nvPr/>
        </p:nvPicPr>
        <p:blipFill>
          <a:blip r:embed="rId4" cstate="print"/>
          <a:srcRect/>
          <a:stretch>
            <a:fillRect/>
          </a:stretch>
        </p:blipFill>
        <p:spPr bwMode="auto">
          <a:xfrm>
            <a:off x="2819400" y="4091062"/>
            <a:ext cx="2743200" cy="2724605"/>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mg.timeinc.net/time/daily/2009/0909/juvenile_justice_0916.jpg"/>
          <p:cNvPicPr>
            <a:picLocks noChangeAspect="1" noChangeArrowheads="1"/>
          </p:cNvPicPr>
          <p:nvPr/>
        </p:nvPicPr>
        <p:blipFill>
          <a:blip r:embed="rId3" cstate="print">
            <a:lum/>
          </a:blip>
          <a:srcRect/>
          <a:stretch>
            <a:fillRect/>
          </a:stretch>
        </p:blipFill>
        <p:spPr bwMode="auto">
          <a:xfrm>
            <a:off x="5638800" y="1524000"/>
            <a:ext cx="3245169" cy="1295400"/>
          </a:xfrm>
          <a:prstGeom prst="rect">
            <a:avLst/>
          </a:prstGeom>
          <a:noFill/>
        </p:spPr>
      </p:pic>
      <p:sp>
        <p:nvSpPr>
          <p:cNvPr id="2" name="Title 1"/>
          <p:cNvSpPr>
            <a:spLocks noGrp="1"/>
          </p:cNvSpPr>
          <p:nvPr>
            <p:ph type="title"/>
          </p:nvPr>
        </p:nvSpPr>
        <p:spPr/>
        <p:txBody>
          <a:bodyPr>
            <a:normAutofit fontScale="90000"/>
          </a:bodyPr>
          <a:lstStyle/>
          <a:p>
            <a:r>
              <a:rPr lang="en-US" dirty="0" smtClean="0"/>
              <a:t>Certified as an Adult &amp; </a:t>
            </a:r>
            <a:br>
              <a:rPr lang="en-US" dirty="0" smtClean="0"/>
            </a:br>
            <a:r>
              <a:rPr lang="en-US" dirty="0" smtClean="0"/>
              <a:t>Extended Jurisdiction Juvenile</a:t>
            </a:r>
            <a:endParaRPr lang="en-US" dirty="0"/>
          </a:p>
        </p:txBody>
      </p:sp>
      <p:sp>
        <p:nvSpPr>
          <p:cNvPr id="3" name="Content Placeholder 2"/>
          <p:cNvSpPr>
            <a:spLocks noGrp="1"/>
          </p:cNvSpPr>
          <p:nvPr>
            <p:ph sz="quarter" idx="1"/>
          </p:nvPr>
        </p:nvSpPr>
        <p:spPr>
          <a:xfrm>
            <a:off x="152400" y="1828800"/>
            <a:ext cx="8153400" cy="4495800"/>
          </a:xfrm>
        </p:spPr>
        <p:txBody>
          <a:bodyPr>
            <a:normAutofit fontScale="92500" lnSpcReduction="10000"/>
          </a:bodyPr>
          <a:lstStyle/>
          <a:p>
            <a:r>
              <a:rPr lang="en-US" dirty="0" smtClean="0"/>
              <a:t>Occurs at Disposition Hearing</a:t>
            </a:r>
          </a:p>
          <a:p>
            <a:r>
              <a:rPr lang="en-US" dirty="0" smtClean="0"/>
              <a:t>May be certified as an adult if: </a:t>
            </a:r>
          </a:p>
          <a:p>
            <a:pPr lvl="1"/>
            <a:r>
              <a:rPr lang="en-US" dirty="0" smtClean="0"/>
              <a:t>Older than ______years of age </a:t>
            </a:r>
            <a:r>
              <a:rPr lang="en-US" b="1" i="1" dirty="0" smtClean="0"/>
              <a:t>and </a:t>
            </a:r>
            <a:r>
              <a:rPr lang="en-US" i="1" dirty="0" smtClean="0"/>
              <a:t>c</a:t>
            </a:r>
            <a:r>
              <a:rPr lang="en-US" dirty="0" smtClean="0"/>
              <a:t>harged with a _______</a:t>
            </a:r>
          </a:p>
          <a:p>
            <a:pPr lvl="1"/>
            <a:r>
              <a:rPr lang="en-US" dirty="0" smtClean="0"/>
              <a:t>Age _______or older and charged with first degree murder</a:t>
            </a:r>
          </a:p>
          <a:p>
            <a:pPr lvl="1"/>
            <a:r>
              <a:rPr lang="en-US" dirty="0" smtClean="0"/>
              <a:t>If convicted, will receive an _______  ____________</a:t>
            </a:r>
          </a:p>
          <a:p>
            <a:r>
              <a:rPr lang="en-US" dirty="0" smtClean="0"/>
              <a:t>Extended Jurisdiction Juvenile</a:t>
            </a:r>
          </a:p>
          <a:p>
            <a:pPr lvl="1"/>
            <a:r>
              <a:rPr lang="en-US" dirty="0" smtClean="0"/>
              <a:t>Between ___and ____years of age </a:t>
            </a:r>
            <a:r>
              <a:rPr lang="en-US" b="1" i="1" dirty="0" smtClean="0"/>
              <a:t>and</a:t>
            </a:r>
            <a:r>
              <a:rPr lang="en-US" b="1" dirty="0" smtClean="0"/>
              <a:t> </a:t>
            </a:r>
            <a:r>
              <a:rPr lang="en-US" dirty="0" smtClean="0"/>
              <a:t>charged with a felony</a:t>
            </a:r>
          </a:p>
          <a:p>
            <a:pPr lvl="1"/>
            <a:r>
              <a:rPr lang="en-US" dirty="0" smtClean="0"/>
              <a:t>Given a juvenile disposition and the adult sentence is stayed</a:t>
            </a:r>
          </a:p>
          <a:p>
            <a:r>
              <a:rPr lang="en-US" sz="900" dirty="0" smtClean="0">
                <a:hlinkClick r:id="rId4"/>
              </a:rPr>
              <a:t>http://www.youtube.com/watch?v=AZ0P66NGQ0U&amp;feature=related</a:t>
            </a:r>
            <a:endParaRPr lang="en-US" sz="900"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Tried as Adults:  Cruel and Unusual Punishment?</a:t>
            </a:r>
            <a:endParaRPr lang="en-US" dirty="0"/>
          </a:p>
        </p:txBody>
      </p:sp>
      <p:sp>
        <p:nvSpPr>
          <p:cNvPr id="3" name="Content Placeholder 2"/>
          <p:cNvSpPr>
            <a:spLocks noGrp="1"/>
          </p:cNvSpPr>
          <p:nvPr>
            <p:ph sz="quarter" idx="1"/>
          </p:nvPr>
        </p:nvSpPr>
        <p:spPr/>
        <p:txBody>
          <a:bodyPr/>
          <a:lstStyle/>
          <a:p>
            <a:r>
              <a:rPr lang="en-US" dirty="0" smtClean="0"/>
              <a:t>The ________ Amendment of the U.S. Constitution prohibits the infliction of “_________ and unusual punishment.”</a:t>
            </a:r>
          </a:p>
          <a:p>
            <a:pPr>
              <a:buNone/>
            </a:pPr>
            <a:endParaRPr lang="en-US" dirty="0" smtClean="0"/>
          </a:p>
          <a:p>
            <a:r>
              <a:rPr lang="en-US" dirty="0" smtClean="0"/>
              <a:t>When juveniles are tried as adults they may receive life in prison without _______ or the _____ _____________</a:t>
            </a:r>
          </a:p>
          <a:p>
            <a:r>
              <a:rPr lang="en-US" dirty="0" smtClean="0"/>
              <a:t>Do you think these punishments are cruel and unusual?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Juveniles as Adults</a:t>
            </a:r>
            <a:endParaRPr lang="en-US" dirty="0"/>
          </a:p>
        </p:txBody>
      </p:sp>
      <p:sp>
        <p:nvSpPr>
          <p:cNvPr id="3" name="Content Placeholder 2"/>
          <p:cNvSpPr>
            <a:spLocks noGrp="1"/>
          </p:cNvSpPr>
          <p:nvPr>
            <p:ph sz="quarter" idx="1"/>
          </p:nvPr>
        </p:nvSpPr>
        <p:spPr/>
        <p:txBody>
          <a:bodyPr>
            <a:normAutofit/>
          </a:bodyPr>
          <a:lstStyle/>
          <a:p>
            <a:r>
              <a:rPr lang="en-US" dirty="0" smtClean="0"/>
              <a:t>When do you think a juvenile should be tried as an adult?</a:t>
            </a:r>
          </a:p>
          <a:p>
            <a:pPr>
              <a:buNone/>
            </a:pPr>
            <a:endParaRPr lang="en-US" dirty="0" smtClean="0"/>
          </a:p>
          <a:p>
            <a:r>
              <a:rPr lang="en-US" dirty="0" smtClean="0"/>
              <a:t>Why should a juvenile be tried as an adult?</a:t>
            </a:r>
          </a:p>
          <a:p>
            <a:pPr>
              <a:buNone/>
            </a:pPr>
            <a:endParaRPr lang="en-US" dirty="0" smtClean="0"/>
          </a:p>
          <a:p>
            <a:r>
              <a:rPr lang="en-US" dirty="0" smtClean="0"/>
              <a:t>Why should a juvenile </a:t>
            </a:r>
            <a:r>
              <a:rPr lang="en-US" b="1" dirty="0" smtClean="0"/>
              <a:t>NOT </a:t>
            </a:r>
            <a:r>
              <a:rPr lang="en-US" dirty="0" smtClean="0"/>
              <a:t>be tried as an adult?</a:t>
            </a:r>
          </a:p>
          <a:p>
            <a:pPr>
              <a:buNone/>
            </a:pPr>
            <a:endParaRPr lang="en-US" dirty="0" smtClean="0"/>
          </a:p>
          <a:p>
            <a:pPr>
              <a:buNone/>
            </a:pPr>
            <a:r>
              <a:rPr lang="en-US" sz="1800" dirty="0" smtClean="0">
                <a:hlinkClick r:id="rId3"/>
              </a:rPr>
              <a:t>http://www.youtube.com/watch?v=vTzEThnv-vk&amp;feature=related</a:t>
            </a:r>
            <a:endParaRPr lang="en-US" sz="1800" dirty="0" smtClean="0"/>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sz="quarter" idx="1"/>
          </p:nvPr>
        </p:nvSpPr>
        <p:spPr/>
        <p:txBody>
          <a:bodyPr anchor="ctr"/>
          <a:lstStyle/>
          <a:p>
            <a:pPr algn="ctr">
              <a:buNone/>
            </a:pPr>
            <a:r>
              <a:rPr lang="en-US" sz="4000" dirty="0" smtClean="0"/>
              <a:t>Juvenile Law Jeopardy</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Juvenile Law</a:t>
            </a:r>
            <a:endParaRPr lang="en-US" dirty="0"/>
          </a:p>
        </p:txBody>
      </p:sp>
      <p:sp>
        <p:nvSpPr>
          <p:cNvPr id="3" name="Content Placeholder 2"/>
          <p:cNvSpPr>
            <a:spLocks noGrp="1"/>
          </p:cNvSpPr>
          <p:nvPr>
            <p:ph sz="quarter" idx="1"/>
          </p:nvPr>
        </p:nvSpPr>
        <p:spPr>
          <a:xfrm>
            <a:off x="457200" y="1600200"/>
            <a:ext cx="8229600" cy="5029200"/>
          </a:xfrm>
        </p:spPr>
        <p:txBody>
          <a:bodyPr>
            <a:normAutofit/>
          </a:bodyPr>
          <a:lstStyle/>
          <a:p>
            <a:r>
              <a:rPr lang="en-US" dirty="0" smtClean="0"/>
              <a:t>Originally, juvenile offenders were treated the same as adult criminals</a:t>
            </a:r>
          </a:p>
          <a:p>
            <a:r>
              <a:rPr lang="en-US" dirty="0" smtClean="0"/>
              <a:t>Beginning in _________,__________________ ______________________________________</a:t>
            </a:r>
          </a:p>
          <a:p>
            <a:r>
              <a:rPr lang="en-US" dirty="0" smtClean="0"/>
              <a:t>States took responsibility for parenting the children until they showed signs of positive change</a:t>
            </a:r>
          </a:p>
          <a:p>
            <a:pPr marL="0" indent="0">
              <a:buNone/>
            </a:pPr>
            <a:r>
              <a:rPr lang="en-US" sz="3900" dirty="0" smtClean="0"/>
              <a:t>Why do you think states </a:t>
            </a:r>
          </a:p>
          <a:p>
            <a:pPr marL="0" indent="0">
              <a:buNone/>
            </a:pPr>
            <a:r>
              <a:rPr lang="en-US" sz="3900" dirty="0" smtClean="0"/>
              <a:t>made this change? </a:t>
            </a:r>
          </a:p>
          <a:p>
            <a:endParaRPr lang="en-US" dirty="0" smtClean="0"/>
          </a:p>
          <a:p>
            <a:pPr>
              <a:buNone/>
            </a:pPr>
            <a:endParaRPr lang="en-US" dirty="0"/>
          </a:p>
        </p:txBody>
      </p:sp>
      <p:pic>
        <p:nvPicPr>
          <p:cNvPr id="132098" name="Picture 2" descr="See full size image">
            <a:hlinkClick r:id="rId3"/>
          </p:cNvPr>
          <p:cNvPicPr>
            <a:picLocks noChangeAspect="1" noChangeArrowheads="1"/>
          </p:cNvPicPr>
          <p:nvPr/>
        </p:nvPicPr>
        <p:blipFill>
          <a:blip r:embed="rId4" cstate="print"/>
          <a:srcRect/>
          <a:stretch>
            <a:fillRect/>
          </a:stretch>
        </p:blipFill>
        <p:spPr bwMode="auto">
          <a:xfrm>
            <a:off x="6720840" y="5105400"/>
            <a:ext cx="2346960" cy="1676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Rights of Juveniles and </a:t>
            </a:r>
            <a:r>
              <a:rPr lang="en-US" i="1" dirty="0" smtClean="0"/>
              <a:t>In Re </a:t>
            </a:r>
            <a:r>
              <a:rPr lang="en-US" i="1" dirty="0" err="1" smtClean="0"/>
              <a:t>Gault</a:t>
            </a:r>
            <a:endParaRPr lang="en-US" dirty="0"/>
          </a:p>
        </p:txBody>
      </p:sp>
      <p:sp>
        <p:nvSpPr>
          <p:cNvPr id="3" name="Content Placeholder 2"/>
          <p:cNvSpPr>
            <a:spLocks noGrp="1"/>
          </p:cNvSpPr>
          <p:nvPr>
            <p:ph sz="quarter" idx="1"/>
          </p:nvPr>
        </p:nvSpPr>
        <p:spPr/>
        <p:txBody>
          <a:bodyPr/>
          <a:lstStyle/>
          <a:p>
            <a:r>
              <a:rPr lang="en-US" sz="2400" dirty="0" smtClean="0"/>
              <a:t>The ______________of the Constitution states that "No person shall be held to answer for a capital, or otherwise infamous crime, unless on a presentment or indictment of a __________…nor shall [a person] be compelled in any criminal case to be a witness against himself, nor deprived of life, liberty, or property, without _____   ______________ of law</a:t>
            </a:r>
            <a:r>
              <a:rPr lang="en-US" dirty="0" smtClean="0"/>
              <a:t>."</a:t>
            </a:r>
            <a:endParaRPr lang="en-US" dirty="0"/>
          </a:p>
        </p:txBody>
      </p:sp>
      <p:pic>
        <p:nvPicPr>
          <p:cNvPr id="131076" name="Picture 4" descr="http://t3.gstatic.com/images?q=tbn:KPsDbxtCRR90yM:http://lshs.leesummit.k12.mo.us/lshsmedia/LMC/LSHSResearchmodelTutorialWeb/Bill%2520of%2520Rights%2520Redux%25202/Assets/Images/bill-of-rights-01.gif">
            <a:hlinkClick r:id="rId3"/>
          </p:cNvPr>
          <p:cNvPicPr>
            <a:picLocks noChangeAspect="1" noChangeArrowheads="1"/>
          </p:cNvPicPr>
          <p:nvPr/>
        </p:nvPicPr>
        <p:blipFill>
          <a:blip r:embed="rId4" cstate="print"/>
          <a:srcRect/>
          <a:stretch>
            <a:fillRect/>
          </a:stretch>
        </p:blipFill>
        <p:spPr bwMode="auto">
          <a:xfrm>
            <a:off x="5232197" y="4267200"/>
            <a:ext cx="2997403" cy="2514600"/>
          </a:xfrm>
          <a:prstGeom prst="rect">
            <a:avLst/>
          </a:prstGeom>
          <a:noFill/>
        </p:spPr>
      </p:pic>
      <p:pic>
        <p:nvPicPr>
          <p:cNvPr id="131078" name="Picture 6" descr="See full size image">
            <a:hlinkClick r:id="rId5"/>
          </p:cNvPr>
          <p:cNvPicPr>
            <a:picLocks noChangeAspect="1" noChangeArrowheads="1"/>
          </p:cNvPicPr>
          <p:nvPr/>
        </p:nvPicPr>
        <p:blipFill>
          <a:blip r:embed="rId6" cstate="print"/>
          <a:srcRect/>
          <a:stretch>
            <a:fillRect/>
          </a:stretch>
        </p:blipFill>
        <p:spPr bwMode="auto">
          <a:xfrm>
            <a:off x="990600" y="4267199"/>
            <a:ext cx="3078480" cy="256902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Rights of Juveniles and </a:t>
            </a:r>
            <a:r>
              <a:rPr lang="en-US" i="1" dirty="0" smtClean="0"/>
              <a:t>In Re </a:t>
            </a:r>
            <a:r>
              <a:rPr lang="en-US" i="1" dirty="0" err="1" smtClean="0"/>
              <a:t>Gault</a:t>
            </a:r>
            <a:endParaRPr lang="en-US" dirty="0"/>
          </a:p>
        </p:txBody>
      </p:sp>
      <p:sp>
        <p:nvSpPr>
          <p:cNvPr id="3" name="Content Placeholder 2"/>
          <p:cNvSpPr>
            <a:spLocks noGrp="1"/>
          </p:cNvSpPr>
          <p:nvPr>
            <p:ph sz="quarter" idx="1"/>
          </p:nvPr>
        </p:nvSpPr>
        <p:spPr/>
        <p:txBody>
          <a:bodyPr/>
          <a:lstStyle/>
          <a:p>
            <a:r>
              <a:rPr lang="en-US" dirty="0" smtClean="0"/>
              <a:t>The _______________________ states that "No State shall make or enforce any law which shall abridge the ___________________ of citizens of the United States; nor shall any State deprive any person of life, liberty, or property, without ___________________; nor deny to any person within its jurisdiction the equal protection of the laws."</a:t>
            </a:r>
            <a:endParaRPr lang="en-US" dirty="0"/>
          </a:p>
        </p:txBody>
      </p:sp>
      <p:pic>
        <p:nvPicPr>
          <p:cNvPr id="4" name="Picture 4" descr="http://t3.gstatic.com/images?q=tbn:KPsDbxtCRR90yM:http://lshs.leesummit.k12.mo.us/lshsmedia/LMC/LSHSResearchmodelTutorialWeb/Bill%2520of%2520Rights%2520Redux%25202/Assets/Images/bill-of-rights-01.gif">
            <a:hlinkClick r:id="rId3"/>
          </p:cNvPr>
          <p:cNvPicPr>
            <a:picLocks noChangeAspect="1" noChangeArrowheads="1"/>
          </p:cNvPicPr>
          <p:nvPr/>
        </p:nvPicPr>
        <p:blipFill>
          <a:blip r:embed="rId4" cstate="print"/>
          <a:srcRect/>
          <a:stretch>
            <a:fillRect/>
          </a:stretch>
        </p:blipFill>
        <p:spPr bwMode="auto">
          <a:xfrm>
            <a:off x="5232199" y="4727794"/>
            <a:ext cx="2448374" cy="2054006"/>
          </a:xfrm>
          <a:prstGeom prst="rect">
            <a:avLst/>
          </a:prstGeom>
          <a:noFill/>
        </p:spPr>
      </p:pic>
      <p:pic>
        <p:nvPicPr>
          <p:cNvPr id="5" name="Picture 6" descr="See full size image">
            <a:hlinkClick r:id="rId5"/>
          </p:cNvPr>
          <p:cNvPicPr>
            <a:picLocks noChangeAspect="1" noChangeArrowheads="1"/>
          </p:cNvPicPr>
          <p:nvPr/>
        </p:nvPicPr>
        <p:blipFill>
          <a:blip r:embed="rId6" cstate="print"/>
          <a:srcRect/>
          <a:stretch>
            <a:fillRect/>
          </a:stretch>
        </p:blipFill>
        <p:spPr bwMode="auto">
          <a:xfrm>
            <a:off x="990600" y="4737764"/>
            <a:ext cx="2514600" cy="209846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See full size image">
            <a:hlinkClick r:id="rId3"/>
          </p:cNvPr>
          <p:cNvPicPr>
            <a:picLocks noChangeAspect="1" noChangeArrowheads="1"/>
          </p:cNvPicPr>
          <p:nvPr/>
        </p:nvPicPr>
        <p:blipFill>
          <a:blip r:embed="rId4" cstate="print">
            <a:lum/>
          </a:blip>
          <a:srcRect/>
          <a:stretch>
            <a:fillRect/>
          </a:stretch>
        </p:blipFill>
        <p:spPr bwMode="auto">
          <a:xfrm>
            <a:off x="6248400" y="1524000"/>
            <a:ext cx="2624667" cy="1981200"/>
          </a:xfrm>
          <a:prstGeom prst="rect">
            <a:avLst/>
          </a:prstGeom>
          <a:noFill/>
          <a:ln w="9525">
            <a:noFill/>
            <a:miter lim="800000"/>
            <a:headEnd/>
            <a:tailEnd/>
          </a:ln>
        </p:spPr>
      </p:pic>
      <p:sp>
        <p:nvSpPr>
          <p:cNvPr id="18435" name="Title 1"/>
          <p:cNvSpPr>
            <a:spLocks noGrp="1"/>
          </p:cNvSpPr>
          <p:nvPr>
            <p:ph type="title"/>
          </p:nvPr>
        </p:nvSpPr>
        <p:spPr>
          <a:xfrm>
            <a:off x="612775" y="228600"/>
            <a:ext cx="8153400" cy="990600"/>
          </a:xfrm>
        </p:spPr>
        <p:txBody>
          <a:bodyPr/>
          <a:lstStyle/>
          <a:p>
            <a:r>
              <a:rPr lang="en-US" smtClean="0"/>
              <a:t>Rights of Juveniles and </a:t>
            </a:r>
            <a:r>
              <a:rPr lang="en-US" i="1" smtClean="0"/>
              <a:t>In Re Gault</a:t>
            </a:r>
            <a:endParaRPr lang="en-US" smtClean="0"/>
          </a:p>
        </p:txBody>
      </p:sp>
      <p:sp>
        <p:nvSpPr>
          <p:cNvPr id="3" name="Content Placeholder 2"/>
          <p:cNvSpPr>
            <a:spLocks noGrp="1"/>
          </p:cNvSpPr>
          <p:nvPr>
            <p:ph sz="quarter" idx="1"/>
          </p:nvPr>
        </p:nvSpPr>
        <p:spPr>
          <a:xfrm>
            <a:off x="533400" y="1981200"/>
            <a:ext cx="8153400" cy="4495800"/>
          </a:xfrm>
        </p:spPr>
        <p:txBody>
          <a:bodyPr>
            <a:normAutofit/>
          </a:bodyPr>
          <a:lstStyle/>
          <a:p>
            <a:pPr>
              <a:lnSpc>
                <a:spcPct val="90000"/>
              </a:lnSpc>
            </a:pPr>
            <a:r>
              <a:rPr lang="en-US" dirty="0" smtClean="0"/>
              <a:t>Who:  Gerald </a:t>
            </a:r>
            <a:r>
              <a:rPr lang="en-US" dirty="0" err="1" smtClean="0"/>
              <a:t>Gault</a:t>
            </a:r>
            <a:r>
              <a:rPr lang="en-US" dirty="0" smtClean="0"/>
              <a:t>, age 15</a:t>
            </a:r>
          </a:p>
          <a:p>
            <a:pPr>
              <a:lnSpc>
                <a:spcPct val="90000"/>
              </a:lnSpc>
            </a:pPr>
            <a:r>
              <a:rPr lang="en-US" dirty="0" smtClean="0"/>
              <a:t>What:  </a:t>
            </a:r>
          </a:p>
          <a:p>
            <a:pPr lvl="1">
              <a:lnSpc>
                <a:spcPct val="90000"/>
              </a:lnSpc>
            </a:pPr>
            <a:r>
              <a:rPr lang="en-US" dirty="0" smtClean="0"/>
              <a:t>Accused of making an obscene phone call to his neighbor.</a:t>
            </a:r>
          </a:p>
          <a:p>
            <a:pPr lvl="1">
              <a:lnSpc>
                <a:spcPct val="90000"/>
              </a:lnSpc>
            </a:pPr>
            <a:r>
              <a:rPr lang="en-US" dirty="0" err="1" smtClean="0"/>
              <a:t>Gault</a:t>
            </a:r>
            <a:r>
              <a:rPr lang="en-US" dirty="0" smtClean="0"/>
              <a:t> said that his friend made the phone call.</a:t>
            </a:r>
          </a:p>
          <a:p>
            <a:pPr lvl="1">
              <a:lnSpc>
                <a:spcPct val="90000"/>
              </a:lnSpc>
            </a:pPr>
            <a:r>
              <a:rPr lang="en-US" dirty="0" smtClean="0"/>
              <a:t>Police placed </a:t>
            </a:r>
            <a:r>
              <a:rPr lang="en-US" dirty="0" err="1" smtClean="0"/>
              <a:t>Gault</a:t>
            </a:r>
            <a:r>
              <a:rPr lang="en-US" dirty="0" smtClean="0"/>
              <a:t> in detention without _____________________.  </a:t>
            </a:r>
          </a:p>
          <a:p>
            <a:pPr lvl="1">
              <a:lnSpc>
                <a:spcPct val="90000"/>
              </a:lnSpc>
            </a:pPr>
            <a:r>
              <a:rPr lang="en-US" dirty="0" smtClean="0"/>
              <a:t>One week later a judge sentenced </a:t>
            </a:r>
            <a:r>
              <a:rPr lang="en-US" dirty="0" err="1" smtClean="0"/>
              <a:t>Gault</a:t>
            </a:r>
            <a:r>
              <a:rPr lang="en-US" dirty="0" smtClean="0"/>
              <a:t> to the State Industrial School until </a:t>
            </a:r>
            <a:r>
              <a:rPr lang="en-US" dirty="0" err="1" smtClean="0"/>
              <a:t>Gualt</a:t>
            </a:r>
            <a:r>
              <a:rPr lang="en-US" dirty="0" smtClean="0"/>
              <a:t> turned 21 years old.</a:t>
            </a:r>
          </a:p>
          <a:p>
            <a:pPr lvl="1">
              <a:lnSpc>
                <a:spcPct val="90000"/>
              </a:lnSpc>
            </a:pPr>
            <a:r>
              <a:rPr lang="en-US" dirty="0" smtClean="0"/>
              <a:t>No _________ or _________ were present at the trial. </a:t>
            </a:r>
          </a:p>
          <a:p>
            <a:pPr>
              <a:lnSpc>
                <a:spcPct val="90000"/>
              </a:lnSpc>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2" name="Picture 2" descr="See full size image">
            <a:hlinkClick r:id="rId3"/>
          </p:cNvPr>
          <p:cNvPicPr>
            <a:picLocks noChangeAspect="1" noChangeArrowheads="1"/>
          </p:cNvPicPr>
          <p:nvPr/>
        </p:nvPicPr>
        <p:blipFill>
          <a:blip r:embed="rId4" cstate="print">
            <a:lum/>
          </a:blip>
          <a:stretch>
            <a:fillRect/>
          </a:stretch>
        </p:blipFill>
        <p:spPr bwMode="auto">
          <a:xfrm>
            <a:off x="7010400" y="2743200"/>
            <a:ext cx="1905000" cy="1905000"/>
          </a:xfrm>
          <a:prstGeom prst="rect">
            <a:avLst/>
          </a:prstGeom>
          <a:noFill/>
          <a:ln>
            <a:noFill/>
          </a:ln>
        </p:spPr>
      </p:pic>
      <p:sp>
        <p:nvSpPr>
          <p:cNvPr id="2" name="Title 1"/>
          <p:cNvSpPr>
            <a:spLocks noGrp="1"/>
          </p:cNvSpPr>
          <p:nvPr>
            <p:ph type="title"/>
          </p:nvPr>
        </p:nvSpPr>
        <p:spPr/>
        <p:txBody>
          <a:bodyPr>
            <a:normAutofit/>
          </a:bodyPr>
          <a:lstStyle/>
          <a:p>
            <a:r>
              <a:rPr lang="en-US" dirty="0" smtClean="0"/>
              <a:t>Rights of Juveniles and </a:t>
            </a:r>
            <a:r>
              <a:rPr lang="en-US" i="1" dirty="0" smtClean="0"/>
              <a:t>In Re </a:t>
            </a:r>
            <a:r>
              <a:rPr lang="en-US" i="1" dirty="0" err="1" smtClean="0"/>
              <a:t>Gault</a:t>
            </a:r>
            <a:endParaRPr lang="en-US" dirty="0"/>
          </a:p>
        </p:txBody>
      </p:sp>
      <p:sp>
        <p:nvSpPr>
          <p:cNvPr id="3" name="Content Placeholder 2"/>
          <p:cNvSpPr>
            <a:spLocks noGrp="1"/>
          </p:cNvSpPr>
          <p:nvPr>
            <p:ph sz="quarter" idx="1"/>
          </p:nvPr>
        </p:nvSpPr>
        <p:spPr>
          <a:xfrm>
            <a:off x="609600" y="1676400"/>
            <a:ext cx="8153400" cy="4495800"/>
          </a:xfrm>
        </p:spPr>
        <p:txBody>
          <a:bodyPr>
            <a:normAutofit lnSpcReduction="10000"/>
          </a:bodyPr>
          <a:lstStyle/>
          <a:p>
            <a:r>
              <a:rPr lang="en-US" dirty="0" smtClean="0"/>
              <a:t>__________    _______________decision: </a:t>
            </a:r>
          </a:p>
          <a:p>
            <a:pPr lvl="1"/>
            <a:r>
              <a:rPr lang="en-US" dirty="0" smtClean="0"/>
              <a:t>Juvenile Courts must respect the _____ ____________rights of juveniles during their proceedings.  </a:t>
            </a:r>
            <a:endParaRPr lang="en-US" dirty="0"/>
          </a:p>
          <a:p>
            <a:pPr lvl="1"/>
            <a:r>
              <a:rPr lang="en-US" dirty="0" smtClean="0"/>
              <a:t>Youth have the following rights under the law:</a:t>
            </a:r>
          </a:p>
          <a:p>
            <a:pPr lvl="2"/>
            <a:r>
              <a:rPr lang="en-US" dirty="0" smtClean="0"/>
              <a:t>The right to receive notice of charges</a:t>
            </a:r>
          </a:p>
          <a:p>
            <a:pPr lvl="2"/>
            <a:r>
              <a:rPr lang="en-US" dirty="0" smtClean="0"/>
              <a:t>The right to obtain legal counsel</a:t>
            </a:r>
          </a:p>
          <a:p>
            <a:pPr lvl="2"/>
            <a:r>
              <a:rPr lang="en-US" dirty="0" smtClean="0"/>
              <a:t>The right to "confrontation and cross-examination"</a:t>
            </a:r>
          </a:p>
          <a:p>
            <a:pPr lvl="2"/>
            <a:r>
              <a:rPr lang="en-US" dirty="0" smtClean="0"/>
              <a:t>The "privilege against self-incrimination"</a:t>
            </a:r>
          </a:p>
          <a:p>
            <a:pPr lvl="2"/>
            <a:r>
              <a:rPr lang="en-US" dirty="0" smtClean="0"/>
              <a:t>The right to receive a "transcript of the proceedings," and</a:t>
            </a:r>
          </a:p>
          <a:p>
            <a:pPr lvl="2"/>
            <a:r>
              <a:rPr lang="en-US" dirty="0" smtClean="0"/>
              <a:t>The right to "appellate review" </a:t>
            </a:r>
          </a:p>
          <a:p>
            <a:pPr lvl="1"/>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from </a:t>
            </a:r>
            <a:r>
              <a:rPr lang="en-US" dirty="0" err="1" smtClean="0"/>
              <a:t>Gault</a:t>
            </a:r>
            <a:endParaRPr lang="en-US" dirty="0"/>
          </a:p>
        </p:txBody>
      </p:sp>
      <p:sp>
        <p:nvSpPr>
          <p:cNvPr id="3" name="Content Placeholder 2"/>
          <p:cNvSpPr>
            <a:spLocks noGrp="1"/>
          </p:cNvSpPr>
          <p:nvPr>
            <p:ph sz="quarter" idx="1"/>
          </p:nvPr>
        </p:nvSpPr>
        <p:spPr/>
        <p:txBody>
          <a:bodyPr/>
          <a:lstStyle/>
          <a:p>
            <a:r>
              <a:rPr lang="en-US" dirty="0" smtClean="0"/>
              <a:t>Do you think that this decision helps or harms juveniles?  Why?</a:t>
            </a:r>
          </a:p>
          <a:p>
            <a:pPr>
              <a:buNone/>
            </a:pPr>
            <a:endParaRPr lang="en-US" dirty="0" smtClean="0"/>
          </a:p>
          <a:p>
            <a:r>
              <a:rPr lang="en-US" dirty="0" smtClean="0"/>
              <a:t>Do you think that juveniles should have the same rights as adults? Why?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Purpose of Criminal </a:t>
            </a:r>
            <a:r>
              <a:rPr lang="en-US" dirty="0"/>
              <a:t>L</a:t>
            </a:r>
            <a:r>
              <a:rPr lang="en-US" dirty="0" smtClean="0"/>
              <a:t>aw?</a:t>
            </a:r>
            <a:endParaRPr lang="en-US" dirty="0"/>
          </a:p>
        </p:txBody>
      </p:sp>
      <p:sp>
        <p:nvSpPr>
          <p:cNvPr id="5" name="Content Placeholder 4"/>
          <p:cNvSpPr>
            <a:spLocks noGrp="1"/>
          </p:cNvSpPr>
          <p:nvPr>
            <p:ph sz="quarter" idx="1"/>
          </p:nvPr>
        </p:nvSpPr>
        <p:spPr>
          <a:xfrm>
            <a:off x="457200" y="1600200"/>
            <a:ext cx="8229600" cy="5257800"/>
          </a:xfrm>
        </p:spPr>
        <p:txBody>
          <a:bodyPr>
            <a:normAutofit fontScale="77500" lnSpcReduction="20000"/>
          </a:bodyPr>
          <a:lstStyle/>
          <a:p>
            <a:r>
              <a:rPr lang="en-US" dirty="0" smtClean="0"/>
              <a:t>Punishment</a:t>
            </a:r>
          </a:p>
          <a:p>
            <a:pPr lvl="1"/>
            <a:r>
              <a:rPr lang="en-US" dirty="0" smtClean="0"/>
              <a:t>“Eye for an Eye”</a:t>
            </a:r>
          </a:p>
          <a:p>
            <a:pPr lvl="1"/>
            <a:r>
              <a:rPr lang="en-US" dirty="0" smtClean="0"/>
              <a:t>Way for society to take revenge</a:t>
            </a:r>
          </a:p>
          <a:p>
            <a:r>
              <a:rPr lang="en-US" dirty="0" smtClean="0"/>
              <a:t>Prevention</a:t>
            </a:r>
          </a:p>
          <a:p>
            <a:pPr lvl="1"/>
            <a:r>
              <a:rPr lang="en-US" dirty="0" smtClean="0"/>
              <a:t>Discourage offender from committing crimes in the future</a:t>
            </a:r>
          </a:p>
          <a:p>
            <a:pPr lvl="1"/>
            <a:r>
              <a:rPr lang="en-US" dirty="0" smtClean="0"/>
              <a:t>Discourage future offenders</a:t>
            </a:r>
          </a:p>
          <a:p>
            <a:r>
              <a:rPr lang="en-US" dirty="0" smtClean="0"/>
              <a:t>Incapacitation</a:t>
            </a:r>
          </a:p>
          <a:p>
            <a:pPr lvl="1"/>
            <a:r>
              <a:rPr lang="en-US" dirty="0" smtClean="0"/>
              <a:t>Lock up in jail</a:t>
            </a:r>
          </a:p>
          <a:p>
            <a:pPr lvl="1"/>
            <a:r>
              <a:rPr lang="en-US" dirty="0" smtClean="0"/>
              <a:t>Protect society from offender</a:t>
            </a:r>
          </a:p>
          <a:p>
            <a:r>
              <a:rPr lang="en-US" dirty="0" smtClean="0"/>
              <a:t>Rehabilitation</a:t>
            </a:r>
          </a:p>
          <a:p>
            <a:pPr lvl="1"/>
            <a:r>
              <a:rPr lang="en-US" dirty="0" smtClean="0"/>
              <a:t>Focus on changing behavior to lead a productive life</a:t>
            </a:r>
          </a:p>
          <a:p>
            <a:pPr lvl="1"/>
            <a:r>
              <a:rPr lang="en-US" dirty="0" smtClean="0"/>
              <a:t>Examples:  vocational programs, counseling</a:t>
            </a:r>
          </a:p>
          <a:p>
            <a:pPr marL="0" lvl="1">
              <a:buNone/>
            </a:pPr>
            <a:r>
              <a:rPr lang="en-US" sz="3900" b="1" dirty="0" smtClean="0"/>
              <a:t>What do you think is the </a:t>
            </a:r>
          </a:p>
          <a:p>
            <a:pPr marL="0" lvl="1">
              <a:buNone/>
            </a:pPr>
            <a:r>
              <a:rPr lang="en-US" sz="3900" b="1" dirty="0" smtClean="0"/>
              <a:t>goal of juvenile justice?</a:t>
            </a:r>
          </a:p>
          <a:p>
            <a:pPr lvl="1"/>
            <a:endParaRPr lang="en-US" dirty="0" smtClean="0"/>
          </a:p>
          <a:p>
            <a:pPr>
              <a:buNone/>
            </a:pPr>
            <a:endParaRPr lang="en-US" dirty="0" smtClean="0"/>
          </a:p>
          <a:p>
            <a:endParaRPr lang="en-US" dirty="0"/>
          </a:p>
        </p:txBody>
      </p:sp>
      <p:pic>
        <p:nvPicPr>
          <p:cNvPr id="134146" name="Picture 2" descr="See full size image">
            <a:hlinkClick r:id="rId3"/>
          </p:cNvPr>
          <p:cNvPicPr>
            <a:picLocks noChangeAspect="1" noChangeArrowheads="1"/>
          </p:cNvPicPr>
          <p:nvPr/>
        </p:nvPicPr>
        <p:blipFill>
          <a:blip r:embed="rId4" cstate="print"/>
          <a:srcRect/>
          <a:stretch>
            <a:fillRect/>
          </a:stretch>
        </p:blipFill>
        <p:spPr bwMode="auto">
          <a:xfrm>
            <a:off x="6553200" y="5257800"/>
            <a:ext cx="2286000" cy="1524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Terminology</a:t>
            </a:r>
            <a:endParaRPr lang="en-US" dirty="0"/>
          </a:p>
        </p:txBody>
      </p:sp>
      <p:graphicFrame>
        <p:nvGraphicFramePr>
          <p:cNvPr id="4" name="Content Placeholder 3"/>
          <p:cNvGraphicFramePr>
            <a:graphicFrameLocks noGrp="1"/>
          </p:cNvGraphicFramePr>
          <p:nvPr>
            <p:ph sz="quarter" idx="1"/>
          </p:nvPr>
        </p:nvGraphicFramePr>
        <p:xfrm>
          <a:off x="457200" y="1600200"/>
          <a:ext cx="8153400" cy="3235960"/>
        </p:xfrm>
        <a:graphic>
          <a:graphicData uri="http://schemas.openxmlformats.org/drawingml/2006/table">
            <a:tbl>
              <a:tblPr firstRow="1" bandRow="1">
                <a:tableStyleId>{5C22544A-7EE6-4342-B048-85BDC9FD1C3A}</a:tableStyleId>
              </a:tblPr>
              <a:tblGrid>
                <a:gridCol w="4076700"/>
                <a:gridCol w="4076700"/>
              </a:tblGrid>
              <a:tr h="370840">
                <a:tc>
                  <a:txBody>
                    <a:bodyPr/>
                    <a:lstStyle/>
                    <a:p>
                      <a:r>
                        <a:rPr lang="en-US" dirty="0" smtClean="0"/>
                        <a:t>Criminal System</a:t>
                      </a:r>
                      <a:endParaRPr lang="en-US" dirty="0"/>
                    </a:p>
                  </a:txBody>
                  <a:tcPr marL="90593" marR="90593"/>
                </a:tc>
                <a:tc>
                  <a:txBody>
                    <a:bodyPr/>
                    <a:lstStyle/>
                    <a:p>
                      <a:r>
                        <a:rPr lang="en-US" dirty="0" smtClean="0"/>
                        <a:t>Juvenile</a:t>
                      </a:r>
                      <a:r>
                        <a:rPr lang="en-US" baseline="0" dirty="0" smtClean="0"/>
                        <a:t> System</a:t>
                      </a:r>
                      <a:endParaRPr lang="en-US" dirty="0"/>
                    </a:p>
                  </a:txBody>
                  <a:tcPr marL="90593" marR="90593"/>
                </a:tc>
              </a:tr>
              <a:tr h="370840">
                <a:tc>
                  <a:txBody>
                    <a:bodyPr/>
                    <a:lstStyle/>
                    <a:p>
                      <a:r>
                        <a:rPr lang="en-US" dirty="0" smtClean="0"/>
                        <a:t>Defendant</a:t>
                      </a:r>
                      <a:endParaRPr lang="en-US" dirty="0"/>
                    </a:p>
                  </a:txBody>
                  <a:tcPr marL="90593" marR="90593"/>
                </a:tc>
                <a:tc>
                  <a:txBody>
                    <a:bodyPr/>
                    <a:lstStyle/>
                    <a:p>
                      <a:endParaRPr lang="en-US" dirty="0"/>
                    </a:p>
                  </a:txBody>
                  <a:tcPr marL="90593" marR="90593"/>
                </a:tc>
              </a:tr>
              <a:tr h="370840">
                <a:tc>
                  <a:txBody>
                    <a:bodyPr/>
                    <a:lstStyle/>
                    <a:p>
                      <a:r>
                        <a:rPr lang="en-US" dirty="0" smtClean="0"/>
                        <a:t>Trial by jury</a:t>
                      </a:r>
                      <a:endParaRPr lang="en-US" dirty="0"/>
                    </a:p>
                  </a:txBody>
                  <a:tcPr marL="90593" marR="90593"/>
                </a:tc>
                <a:tc>
                  <a:txBody>
                    <a:bodyPr/>
                    <a:lstStyle/>
                    <a:p>
                      <a:r>
                        <a:rPr lang="en-US" dirty="0" smtClean="0"/>
                        <a:t>Adjudication, not all states give juveniles</a:t>
                      </a:r>
                      <a:r>
                        <a:rPr lang="en-US" baseline="0" dirty="0" smtClean="0"/>
                        <a:t> the right to a jury trial</a:t>
                      </a:r>
                      <a:endParaRPr lang="en-US" dirty="0"/>
                    </a:p>
                  </a:txBody>
                  <a:tcPr marL="90593" marR="90593"/>
                </a:tc>
              </a:tr>
              <a:tr h="370840">
                <a:tc>
                  <a:txBody>
                    <a:bodyPr/>
                    <a:lstStyle/>
                    <a:p>
                      <a:r>
                        <a:rPr lang="en-US" dirty="0" smtClean="0"/>
                        <a:t>Sentencing</a:t>
                      </a:r>
                      <a:endParaRPr lang="en-US" dirty="0"/>
                    </a:p>
                  </a:txBody>
                  <a:tcPr marL="90593" marR="90593"/>
                </a:tc>
                <a:tc>
                  <a:txBody>
                    <a:bodyPr/>
                    <a:lstStyle/>
                    <a:p>
                      <a:endParaRPr lang="en-US" dirty="0"/>
                    </a:p>
                  </a:txBody>
                  <a:tcPr marL="90593" marR="90593"/>
                </a:tc>
              </a:tr>
              <a:tr h="370840">
                <a:tc>
                  <a:txBody>
                    <a:bodyPr/>
                    <a:lstStyle/>
                    <a:p>
                      <a:r>
                        <a:rPr lang="en-US" dirty="0" smtClean="0"/>
                        <a:t>Crime</a:t>
                      </a:r>
                      <a:endParaRPr lang="en-US" dirty="0"/>
                    </a:p>
                  </a:txBody>
                  <a:tcPr marL="90593" marR="90593"/>
                </a:tc>
                <a:tc>
                  <a:txBody>
                    <a:bodyPr/>
                    <a:lstStyle/>
                    <a:p>
                      <a:r>
                        <a:rPr lang="en-US" dirty="0" smtClean="0"/>
                        <a:t>Offense</a:t>
                      </a:r>
                      <a:endParaRPr lang="en-US" dirty="0"/>
                    </a:p>
                  </a:txBody>
                  <a:tcPr marL="90593" marR="90593"/>
                </a:tc>
              </a:tr>
              <a:tr h="370840">
                <a:tc>
                  <a:txBody>
                    <a:bodyPr/>
                    <a:lstStyle/>
                    <a:p>
                      <a:r>
                        <a:rPr lang="en-US" dirty="0" smtClean="0"/>
                        <a:t>Criminal </a:t>
                      </a:r>
                      <a:endParaRPr lang="en-US" dirty="0"/>
                    </a:p>
                  </a:txBody>
                  <a:tcPr marL="90593" marR="90593"/>
                </a:tc>
                <a:tc>
                  <a:txBody>
                    <a:bodyPr/>
                    <a:lstStyle/>
                    <a:p>
                      <a:endParaRPr lang="en-US" dirty="0"/>
                    </a:p>
                  </a:txBody>
                  <a:tcPr marL="90593" marR="90593"/>
                </a:tc>
              </a:tr>
              <a:tr h="370840">
                <a:tc>
                  <a:txBody>
                    <a:bodyPr/>
                    <a:lstStyle/>
                    <a:p>
                      <a:r>
                        <a:rPr lang="en-US" dirty="0" smtClean="0"/>
                        <a:t>Guilty</a:t>
                      </a:r>
                      <a:endParaRPr lang="en-US" dirty="0"/>
                    </a:p>
                  </a:txBody>
                  <a:tcPr marL="90593" marR="90593"/>
                </a:tc>
                <a:tc>
                  <a:txBody>
                    <a:bodyPr/>
                    <a:lstStyle/>
                    <a:p>
                      <a:endParaRPr lang="en-US" dirty="0"/>
                    </a:p>
                  </a:txBody>
                  <a:tcPr marL="90593" marR="90593"/>
                </a:tc>
              </a:tr>
              <a:tr h="370840">
                <a:tc>
                  <a:txBody>
                    <a:bodyPr/>
                    <a:lstStyle/>
                    <a:p>
                      <a:r>
                        <a:rPr lang="en-US" dirty="0" smtClean="0"/>
                        <a:t>Sentenced based upon offense</a:t>
                      </a:r>
                      <a:endParaRPr lang="en-US" dirty="0"/>
                    </a:p>
                  </a:txBody>
                  <a:tcPr marL="90593" marR="90593"/>
                </a:tc>
                <a:tc>
                  <a:txBody>
                    <a:bodyPr/>
                    <a:lstStyle/>
                    <a:p>
                      <a:r>
                        <a:rPr lang="en-US" dirty="0" smtClean="0"/>
                        <a:t>Sentencing varies,</a:t>
                      </a:r>
                      <a:r>
                        <a:rPr lang="en-US" baseline="0" dirty="0" smtClean="0"/>
                        <a:t> many options</a:t>
                      </a:r>
                      <a:endParaRPr lang="en-US" dirty="0"/>
                    </a:p>
                  </a:txBody>
                  <a:tcPr marL="90593" marR="90593"/>
                </a:tc>
              </a:tr>
            </a:tbl>
          </a:graphicData>
        </a:graphic>
      </p:graphicFrame>
      <p:pic>
        <p:nvPicPr>
          <p:cNvPr id="133122" name="Picture 2" descr="Juvenile Justice Logo"/>
          <p:cNvPicPr>
            <a:picLocks noChangeAspect="1" noChangeArrowheads="1"/>
          </p:cNvPicPr>
          <p:nvPr/>
        </p:nvPicPr>
        <p:blipFill>
          <a:blip r:embed="rId3" cstate="print"/>
          <a:srcRect/>
          <a:stretch>
            <a:fillRect/>
          </a:stretch>
        </p:blipFill>
        <p:spPr bwMode="auto">
          <a:xfrm>
            <a:off x="914400" y="4953000"/>
            <a:ext cx="7315200" cy="18288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923</TotalTime>
  <Words>1075</Words>
  <Application>Microsoft Office PowerPoint</Application>
  <PresentationFormat>On-screen Show (4:3)</PresentationFormat>
  <Paragraphs>146</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Median</vt:lpstr>
      <vt:lpstr>Juvenile Law</vt:lpstr>
      <vt:lpstr>History of Juvenile Law</vt:lpstr>
      <vt:lpstr>Rights of Juveniles and In Re Gault</vt:lpstr>
      <vt:lpstr>Rights of Juveniles and In Re Gault</vt:lpstr>
      <vt:lpstr>Rights of Juveniles and In Re Gault</vt:lpstr>
      <vt:lpstr>Rights of Juveniles and In Re Gault</vt:lpstr>
      <vt:lpstr>Questions from Gault</vt:lpstr>
      <vt:lpstr>What is the Purpose of Criminal Law?</vt:lpstr>
      <vt:lpstr>Key Terminology</vt:lpstr>
      <vt:lpstr>Activity </vt:lpstr>
      <vt:lpstr>Review From Yesterday</vt:lpstr>
      <vt:lpstr>Juvenile Law in Minnesota</vt:lpstr>
      <vt:lpstr>Minnesota Juvenile Justice System</vt:lpstr>
      <vt:lpstr>Apprehension</vt:lpstr>
      <vt:lpstr>Juvenile Court</vt:lpstr>
      <vt:lpstr>Certified as an Adult &amp;  Extended Jurisdiction Juvenile</vt:lpstr>
      <vt:lpstr>Tried as Adults:  Cruel and Unusual Punishment?</vt:lpstr>
      <vt:lpstr>Juveniles as Adults</vt:lpstr>
      <vt:lpstr>Activity</vt:lpstr>
    </vt:vector>
  </TitlesOfParts>
  <Company>Carlson School of Management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Juvenile Law</dc:title>
  <dc:creator>Undergrad 2008</dc:creator>
  <cp:lastModifiedBy>Jennifer</cp:lastModifiedBy>
  <cp:revision>18</cp:revision>
  <dcterms:created xsi:type="dcterms:W3CDTF">2010-03-29T18:49:08Z</dcterms:created>
  <dcterms:modified xsi:type="dcterms:W3CDTF">2010-12-27T18:37:08Z</dcterms:modified>
</cp:coreProperties>
</file>