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Roboto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DC253F-469E-4329-8973-E038BE8DD4E8}">
  <a:tblStyle styleId="{10DC253F-469E-4329-8973-E038BE8DD4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24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d1dac6590_0_8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7d1dac6590_0_8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d1dac6590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7d1dac6590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7d1dac6590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7d1dac6590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7d1dac6590_0_8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7d1dac6590_0_8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702ad91821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702ad91821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7d1dac6590_0_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7d1dac6590_0_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1dac6590_0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1dac6590_0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d1dac6590_0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7d1dac6590_0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d1dac6590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d1dac6590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7d1dac6590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7d1dac6590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d1dac6590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d1dac6590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7d1dac6590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7d1dac6590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d1dac6590_0_3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d1dac6590_0_3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7d1dac6590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7d1dac6590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>
            <a:spLocks noGrp="1"/>
          </p:cNvSpPr>
          <p:nvPr>
            <p:ph type="clipArt" idx="2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1pPr>
            <a:lvl2pPr marL="914400" lvl="1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2pPr>
            <a:lvl3pPr marL="1371600" lvl="2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3pPr>
            <a:lvl4pPr marL="1828800" lvl="3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/>
            </a:lvl4pPr>
            <a:lvl5pPr marL="2286000" lvl="4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/>
            </a:lvl5pPr>
            <a:lvl6pPr marL="2743200" lvl="5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6pPr>
            <a:lvl7pPr marL="3200400" lvl="6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7pPr>
            <a:lvl8pPr marL="3657600" lvl="7" indent="-3175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8pPr>
            <a:lvl9pPr marL="4114800" lvl="8" indent="-3175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889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743200" marR="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200400" marR="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657600" marR="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buNone/>
              <a:defRPr/>
            </a:lvl1pPr>
            <a:lvl2pPr marL="0" marR="0" lvl="1" indent="0" algn="r" rtl="0">
              <a:buNone/>
              <a:defRPr/>
            </a:lvl2pPr>
            <a:lvl3pPr marL="0" marR="0" lvl="2" indent="0" algn="r" rtl="0">
              <a:buNone/>
              <a:defRPr/>
            </a:lvl3pPr>
            <a:lvl4pPr marL="0" marR="0" lvl="3" indent="0" algn="r" rtl="0">
              <a:buNone/>
              <a:defRPr/>
            </a:lvl4pPr>
            <a:lvl5pPr marL="0" marR="0" lvl="4" indent="0" algn="r" rtl="0">
              <a:buNone/>
              <a:defRPr/>
            </a:lvl5pPr>
            <a:lvl6pPr marL="0" marR="0" lvl="5" indent="0" algn="r" rtl="0">
              <a:buNone/>
              <a:defRPr/>
            </a:lvl6pPr>
            <a:lvl7pPr marL="0" marR="0" lvl="6" indent="0" algn="r" rtl="0">
              <a:buNone/>
              <a:defRPr/>
            </a:lvl7pPr>
            <a:lvl8pPr marL="0" marR="0" lvl="7" indent="0" algn="r" rtl="0">
              <a:buNone/>
              <a:defRPr/>
            </a:lvl8pPr>
            <a:lvl9pPr marL="0" marR="0" lvl="8" indent="0" algn="r" rtl="0">
              <a:buNone/>
              <a:defRPr/>
            </a:lvl9pPr>
          </a:lstStyle>
          <a:p>
            <a:pPr marL="0" lvl="0" indent="-88900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914400" lvl="2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1371600" lvl="3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1828800" lvl="4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2286000" lvl="5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  <a:p>
            <a:pPr marL="2743200" lvl="6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/>
          </a:p>
          <a:p>
            <a:pPr marL="3200400" lvl="7" indent="-889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/>
          </a:p>
          <a:p>
            <a:pPr marL="3657600" lvl="8" indent="-889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3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291875" y="542533"/>
            <a:ext cx="4813500" cy="18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291975" y="2473268"/>
            <a:ext cx="4813500" cy="3435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">
  <p:cSld name="AUTOLAYOUT_6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5"/>
          <p:cNvSpPr/>
          <p:nvPr/>
        </p:nvSpPr>
        <p:spPr>
          <a:xfrm>
            <a:off x="0" y="33"/>
            <a:ext cx="4011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ctrTitle"/>
          </p:nvPr>
        </p:nvSpPr>
        <p:spPr>
          <a:xfrm>
            <a:off x="315175" y="424900"/>
            <a:ext cx="3224400" cy="402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/>
          <p:nvPr/>
        </p:nvSpPr>
        <p:spPr>
          <a:xfrm flipH="1">
            <a:off x="8246400" y="5661233"/>
            <a:ext cx="8976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7"/>
          <p:cNvSpPr/>
          <p:nvPr/>
        </p:nvSpPr>
        <p:spPr>
          <a:xfrm flipH="1">
            <a:off x="8246400" y="5661167"/>
            <a:ext cx="8976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ctrTitle"/>
          </p:nvPr>
        </p:nvSpPr>
        <p:spPr>
          <a:xfrm>
            <a:off x="390525" y="2425700"/>
            <a:ext cx="82221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390525" y="3718840"/>
            <a:ext cx="82221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460950" y="2753800"/>
            <a:ext cx="8222100" cy="13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9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/>
          <p:nvPr/>
        </p:nvSpPr>
        <p:spPr>
          <a:xfrm rot="10800000" flipH="1">
            <a:off x="0" y="2247900"/>
            <a:ext cx="9144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0" y="2248000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39999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4694250" y="2558767"/>
            <a:ext cx="39999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/>
          <p:nvPr/>
        </p:nvSpPr>
        <p:spPr>
          <a:xfrm rot="10800000" flipH="1">
            <a:off x="0" y="875100"/>
            <a:ext cx="9144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1"/>
          <p:cNvSpPr/>
          <p:nvPr/>
        </p:nvSpPr>
        <p:spPr>
          <a:xfrm>
            <a:off x="0" y="875133"/>
            <a:ext cx="9144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title"/>
          </p:nvPr>
        </p:nvSpPr>
        <p:spPr>
          <a:xfrm>
            <a:off x="98250" y="21800"/>
            <a:ext cx="8826600" cy="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2"/>
          <p:cNvSpPr txBox="1"/>
          <p:nvPr/>
        </p:nvSpPr>
        <p:spPr>
          <a:xfrm rot="10800000" flipH="1">
            <a:off x="3276600" y="33"/>
            <a:ext cx="58674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2"/>
          <p:cNvSpPr/>
          <p:nvPr/>
        </p:nvSpPr>
        <p:spPr>
          <a:xfrm rot="-5400000">
            <a:off x="-98100" y="3374700"/>
            <a:ext cx="6858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226078" y="477067"/>
            <a:ext cx="2808000" cy="127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226075" y="1954400"/>
            <a:ext cx="2808000" cy="42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490250" y="651000"/>
            <a:ext cx="62271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/>
          <p:nvPr/>
        </p:nvSpPr>
        <p:spPr>
          <a:xfrm flipH="1">
            <a:off x="0" y="0"/>
            <a:ext cx="45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4"/>
          <p:cNvSpPr/>
          <p:nvPr/>
        </p:nvSpPr>
        <p:spPr>
          <a:xfrm rot="5400000">
            <a:off x="1089325" y="3375050"/>
            <a:ext cx="68571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subTitle" idx="1"/>
          </p:nvPr>
        </p:nvSpPr>
        <p:spPr>
          <a:xfrm>
            <a:off x="265500" y="3705956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/>
          <p:nvPr/>
        </p:nvSpPr>
        <p:spPr>
          <a:xfrm rot="10800000" flipH="1">
            <a:off x="0" y="-100"/>
            <a:ext cx="9144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5"/>
          <p:cNvSpPr/>
          <p:nvPr/>
        </p:nvSpPr>
        <p:spPr>
          <a:xfrm rot="10800000" flipH="1">
            <a:off x="0" y="6163733"/>
            <a:ext cx="9144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body" idx="1"/>
          </p:nvPr>
        </p:nvSpPr>
        <p:spPr>
          <a:xfrm>
            <a:off x="57150" y="6262433"/>
            <a:ext cx="8382000" cy="5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18" name="Google Shape;118;p25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 hasCustomPrompt="1"/>
          </p:nvPr>
        </p:nvSpPr>
        <p:spPr>
          <a:xfrm>
            <a:off x="475500" y="1678033"/>
            <a:ext cx="82221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475500" y="4406167"/>
            <a:ext cx="82221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7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291875" y="542533"/>
            <a:ext cx="3039600" cy="18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291938" y="2738290"/>
            <a:ext cx="3039600" cy="317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3">
    <p:bg>
      <p:bgPr>
        <a:solidFill>
          <a:srgbClr val="FFFFFF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523541" y="6260831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YqJyPSRqJphihw_72E0aT2W0HPyEOkOPvjn7PnyOLOc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s://docs.google.com/presentation/d/1X1RJI9475y-Nzm5POC-_9fGuyWWJm90BDXfk1Vs8HwA/edit#slide=id.g5bf33d427b_0_0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eachingcivics.or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jpg"/><Relationship Id="rId4" Type="http://schemas.openxmlformats.org/officeDocument/2006/relationships/hyperlink" Target="http://www.youtube.com/watch?v=n24KGCyzfQ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docs.google.com/document/d/1rbk64TozNRHQxOycP0sSKSMk7ZveIHQKRjnm0Pcy5FQ/edit#bookmark=id.ojy1awjz0h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75" y="288846"/>
            <a:ext cx="8381250" cy="4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30"/>
          <p:cNvPicPr preferRelativeResize="0"/>
          <p:nvPr/>
        </p:nvPicPr>
        <p:blipFill rotWithShape="1">
          <a:blip r:embed="rId4">
            <a:alphaModFix/>
          </a:blip>
          <a:srcRect t="8651" r="17197" b="11169"/>
          <a:stretch/>
        </p:blipFill>
        <p:spPr>
          <a:xfrm>
            <a:off x="326664" y="755966"/>
            <a:ext cx="3291975" cy="549846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0"/>
          <p:cNvSpPr txBox="1"/>
          <p:nvPr/>
        </p:nvSpPr>
        <p:spPr>
          <a:xfrm rot="5400000">
            <a:off x="6313025" y="2547300"/>
            <a:ext cx="53757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Animated Gif from https://gph.is/1KF7fFk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40" name="Google Shape;140;p30"/>
          <p:cNvSpPr txBox="1">
            <a:spLocks noGrp="1"/>
          </p:cNvSpPr>
          <p:nvPr>
            <p:ph type="body" idx="1"/>
          </p:nvPr>
        </p:nvSpPr>
        <p:spPr>
          <a:xfrm>
            <a:off x="5180625" y="679775"/>
            <a:ext cx="3643200" cy="49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900" b="1">
                <a:solidFill>
                  <a:srgbClr val="FFFFFF"/>
                </a:solidFill>
              </a:rPr>
              <a:t>Welcome to</a:t>
            </a:r>
            <a:endParaRPr sz="49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6700" b="1">
                <a:solidFill>
                  <a:srgbClr val="67C2FC"/>
                </a:solidFill>
              </a:rPr>
              <a:t>Super Civics</a:t>
            </a:r>
            <a:endParaRPr sz="4600" b="1">
              <a:solidFill>
                <a:srgbClr val="67C2F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9"/>
          <p:cNvSpPr txBox="1">
            <a:spLocks noGrp="1"/>
          </p:cNvSpPr>
          <p:nvPr>
            <p:ph type="title"/>
          </p:nvPr>
        </p:nvSpPr>
        <p:spPr>
          <a:xfrm>
            <a:off x="471900" y="984967"/>
            <a:ext cx="82221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Grade 2</a:t>
            </a:r>
            <a:endParaRPr sz="4800"/>
          </a:p>
        </p:txBody>
      </p:sp>
      <p:sp>
        <p:nvSpPr>
          <p:cNvPr id="205" name="Google Shape;205;p39"/>
          <p:cNvSpPr txBox="1">
            <a:spLocks noGrp="1"/>
          </p:cNvSpPr>
          <p:nvPr>
            <p:ph type="body" idx="1"/>
          </p:nvPr>
        </p:nvSpPr>
        <p:spPr>
          <a:xfrm>
            <a:off x="471900" y="2763300"/>
            <a:ext cx="80919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Voting and the Common Good</a:t>
            </a:r>
            <a:endParaRPr sz="4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700"/>
          </a:p>
        </p:txBody>
      </p:sp>
      <p:pic>
        <p:nvPicPr>
          <p:cNvPr id="206" name="Google Shape;206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0125" y="0"/>
            <a:ext cx="1754380" cy="2269727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9"/>
          <p:cNvSpPr txBox="1"/>
          <p:nvPr/>
        </p:nvSpPr>
        <p:spPr>
          <a:xfrm>
            <a:off x="3178625" y="4746175"/>
            <a:ext cx="26997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Grade Two Slides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7025" y="1242725"/>
            <a:ext cx="3913328" cy="521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40"/>
          <p:cNvSpPr txBox="1">
            <a:spLocks noGrp="1"/>
          </p:cNvSpPr>
          <p:nvPr>
            <p:ph type="body" idx="1"/>
          </p:nvPr>
        </p:nvSpPr>
        <p:spPr>
          <a:xfrm>
            <a:off x="227300" y="2209150"/>
            <a:ext cx="4344600" cy="433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990000"/>
                </a:solidFill>
              </a:rPr>
              <a:t>Super Civics</a:t>
            </a:r>
            <a:endParaRPr sz="4400" b="1">
              <a:solidFill>
                <a:srgbClr val="990000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500" b="1"/>
              <a:t>Effective Engaged Adult Citizen</a:t>
            </a:r>
            <a:endParaRPr sz="3500" b="1"/>
          </a:p>
        </p:txBody>
      </p:sp>
      <p:pic>
        <p:nvPicPr>
          <p:cNvPr id="214" name="Google Shape;214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177" y="217950"/>
            <a:ext cx="1458450" cy="188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information:</a:t>
            </a:r>
            <a:endParaRPr/>
          </a:p>
        </p:txBody>
      </p:sp>
      <p:sp>
        <p:nvSpPr>
          <p:cNvPr id="220" name="Google Shape;220;p41"/>
          <p:cNvSpPr txBox="1">
            <a:spLocks noGrp="1"/>
          </p:cNvSpPr>
          <p:nvPr>
            <p:ph type="body" idx="1"/>
          </p:nvPr>
        </p:nvSpPr>
        <p:spPr>
          <a:xfrm>
            <a:off x="2437500" y="1748433"/>
            <a:ext cx="62247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Online at </a:t>
            </a:r>
            <a:r>
              <a:rPr lang="en" sz="3000">
                <a:solidFill>
                  <a:srgbClr val="1155CC"/>
                </a:solidFill>
              </a:rPr>
              <a:t>TeachingCivics.org</a:t>
            </a:r>
            <a:r>
              <a:rPr lang="en" sz="3000" u="sng">
                <a:solidFill>
                  <a:schemeClr val="dk1"/>
                </a:solidFill>
              </a:rPr>
              <a:t> </a:t>
            </a:r>
            <a:endParaRPr sz="3000" u="sng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</a:rPr>
              <a:t>By email </a:t>
            </a:r>
            <a:r>
              <a:rPr lang="en" sz="3000">
                <a:solidFill>
                  <a:srgbClr val="1155CC"/>
                </a:solidFill>
                <a:uFill>
                  <a:noFill/>
                </a:uFill>
                <a:hlinkClick r:id="rId3"/>
              </a:rPr>
              <a:t>info@teachingcivics.org</a:t>
            </a: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dk1"/>
                </a:solidFill>
              </a:rPr>
              <a:t>Through Twitter </a:t>
            </a:r>
            <a:r>
              <a:rPr lang="en" sz="3000">
                <a:solidFill>
                  <a:srgbClr val="1155CC"/>
                </a:solidFill>
              </a:rPr>
              <a:t>@teachingcivicsM</a:t>
            </a:r>
            <a:endParaRPr sz="3000">
              <a:solidFill>
                <a:srgbClr val="1155CC"/>
              </a:solidFill>
            </a:endParaRPr>
          </a:p>
        </p:txBody>
      </p:sp>
      <p:pic>
        <p:nvPicPr>
          <p:cNvPr id="221" name="Google Shape;22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665" y="1818767"/>
            <a:ext cx="1235724" cy="72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9838" y="3062500"/>
            <a:ext cx="953401" cy="9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53042" y="4616333"/>
            <a:ext cx="887014" cy="72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body" idx="1"/>
          </p:nvPr>
        </p:nvSpPr>
        <p:spPr>
          <a:xfrm>
            <a:off x="225350" y="488200"/>
            <a:ext cx="8520600" cy="59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graphicFrame>
        <p:nvGraphicFramePr>
          <p:cNvPr id="229" name="Google Shape;229;p42"/>
          <p:cNvGraphicFramePr/>
          <p:nvPr/>
        </p:nvGraphicFramePr>
        <p:xfrm>
          <a:off x="652150" y="558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{10DC253F-469E-4329-8973-E038BE8DD4E8}</a:tableStyleId>
              </a:tblPr>
              <a:tblGrid>
                <a:gridCol w="238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84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8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Super Civics Team/Presenters*</a:t>
                      </a:r>
                      <a:endParaRPr sz="1800" b="1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/>
                        <a:t>Position/Experience</a:t>
                      </a:r>
                      <a:endParaRPr sz="1800" b="1"/>
                    </a:p>
                  </a:txBody>
                  <a:tcPr marL="63500" marR="63500" marT="63500" marB="63500"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Denise Evans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Retired Elementary Teacher.  I have taught grades K, 3 and 5 in Anoka-Hennepin, Saint Paul Public Schools, Janesville Public Schools and Red Lake Public School.  </a:t>
                      </a:r>
                      <a:endParaRPr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Sara Benedett </a:t>
                      </a:r>
                      <a:endParaRPr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NBCT K-6 Elementary Educator from SPPS, </a:t>
                      </a:r>
                      <a:endParaRPr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*Phyllis Haensel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phyllishaensel@gmail.com </a:t>
                      </a:r>
                      <a:endParaRPr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MCSS Elementary Teacher of the Year 2016, Anoka-Hennepin School District teacher and curriculum writer</a:t>
                      </a:r>
                      <a:endParaRPr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Morgan Reel</a:t>
                      </a:r>
                      <a:endParaRPr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Teacher Librarian; Roosevelt Middle School (Anoka-Hennepin). </a:t>
                      </a:r>
                      <a:endParaRPr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*Teresa Ponessa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teresa.ponessa@gmail.com</a:t>
                      </a:r>
                      <a:endParaRPr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Elementary Social Studies Methods Instructor, University of Saint Thomas, Director, Super Civics project</a:t>
                      </a:r>
                      <a:endParaRPr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*Jennifer Bloom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jbloom@teachingcivics.org</a:t>
                      </a:r>
                      <a:endParaRPr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Director, Learning Law and Democracy Foundation</a:t>
                      </a:r>
                      <a:endParaRPr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1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*JoEllen Ambrose</a:t>
                      </a: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joellen.ambrose@gmail.com</a:t>
                      </a:r>
                      <a:endParaRPr/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Civics consultant, curriculum writer, social studies methods professor</a:t>
                      </a:r>
                      <a:endParaRPr/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75" y="288846"/>
            <a:ext cx="8381250" cy="471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43"/>
          <p:cNvPicPr preferRelativeResize="0"/>
          <p:nvPr/>
        </p:nvPicPr>
        <p:blipFill rotWithShape="1">
          <a:blip r:embed="rId4">
            <a:alphaModFix/>
          </a:blip>
          <a:srcRect t="8651" r="17197" b="11169"/>
          <a:stretch/>
        </p:blipFill>
        <p:spPr>
          <a:xfrm>
            <a:off x="2926014" y="679766"/>
            <a:ext cx="3291975" cy="5498465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43"/>
          <p:cNvSpPr txBox="1"/>
          <p:nvPr/>
        </p:nvSpPr>
        <p:spPr>
          <a:xfrm rot="5400000">
            <a:off x="6313025" y="2547300"/>
            <a:ext cx="5375700" cy="28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Animated Gif from https://gph.is/1KF7fFk</a:t>
            </a:r>
            <a:endParaRPr sz="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1"/>
          <p:cNvSpPr txBox="1">
            <a:spLocks noGrp="1"/>
          </p:cNvSpPr>
          <p:nvPr>
            <p:ph type="title"/>
          </p:nvPr>
        </p:nvSpPr>
        <p:spPr>
          <a:xfrm>
            <a:off x="225400" y="406102"/>
            <a:ext cx="8043000" cy="17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B5394"/>
                </a:solidFill>
              </a:rPr>
              <a:t>Teaching Civics - A Civic Education Project from Learning Law and Democracy</a:t>
            </a:r>
            <a:endParaRPr sz="2800">
              <a:solidFill>
                <a:srgbClr val="0B5394"/>
              </a:solidFill>
            </a:endParaRPr>
          </a:p>
        </p:txBody>
      </p:sp>
      <p:pic>
        <p:nvPicPr>
          <p:cNvPr id="146" name="Google Shape;1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475" y="2216877"/>
            <a:ext cx="7932875" cy="440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2"/>
          <p:cNvSpPr txBox="1">
            <a:spLocks noGrp="1"/>
          </p:cNvSpPr>
          <p:nvPr>
            <p:ph type="title"/>
          </p:nvPr>
        </p:nvSpPr>
        <p:spPr>
          <a:xfrm>
            <a:off x="291875" y="542533"/>
            <a:ext cx="3039600" cy="185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Word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Ice Breaker</a:t>
            </a:r>
            <a:endParaRPr/>
          </a:p>
        </p:txBody>
      </p:sp>
      <p:sp>
        <p:nvSpPr>
          <p:cNvPr id="152" name="Google Shape;152;p32"/>
          <p:cNvSpPr txBox="1">
            <a:spLocks noGrp="1"/>
          </p:cNvSpPr>
          <p:nvPr>
            <p:ph type="body" idx="1"/>
          </p:nvPr>
        </p:nvSpPr>
        <p:spPr>
          <a:xfrm>
            <a:off x="0" y="2966900"/>
            <a:ext cx="4072200" cy="317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500" b="1"/>
              <a:t>“Effective Engaged Adult Citizen”</a:t>
            </a:r>
            <a:endParaRPr sz="3500" b="1"/>
          </a:p>
        </p:txBody>
      </p:sp>
      <p:sp>
        <p:nvSpPr>
          <p:cNvPr id="153" name="Google Shape;153;p32"/>
          <p:cNvSpPr/>
          <p:nvPr/>
        </p:nvSpPr>
        <p:spPr>
          <a:xfrm>
            <a:off x="4232750" y="0"/>
            <a:ext cx="4911300" cy="6858000"/>
          </a:xfrm>
          <a:prstGeom prst="parallelogram">
            <a:avLst>
              <a:gd name="adj" fmla="val 25000"/>
            </a:avLst>
          </a:prstGeom>
          <a:solidFill>
            <a:srgbClr val="FFFFFF"/>
          </a:solidFill>
          <a:ln>
            <a:noFill/>
          </a:ln>
          <a:effectLst>
            <a:outerShdw blurRad="50800" dist="381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32"/>
          <p:cNvSpPr/>
          <p:nvPr/>
        </p:nvSpPr>
        <p:spPr>
          <a:xfrm>
            <a:off x="3331550" y="0"/>
            <a:ext cx="5633700" cy="6858000"/>
          </a:xfrm>
          <a:prstGeom prst="parallelogram">
            <a:avLst>
              <a:gd name="adj" fmla="val 24220"/>
            </a:avLst>
          </a:prstGeom>
          <a:solidFill>
            <a:srgbClr val="EEEEEE">
              <a:alpha val="67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p32"/>
          <p:cNvPicPr preferRelativeResize="0"/>
          <p:nvPr/>
        </p:nvPicPr>
        <p:blipFill rotWithShape="1">
          <a:blip r:embed="rId3">
            <a:alphaModFix/>
          </a:blip>
          <a:srcRect t="2525" b="2534"/>
          <a:stretch/>
        </p:blipFill>
        <p:spPr>
          <a:xfrm>
            <a:off x="3562350" y="0"/>
            <a:ext cx="5581800" cy="6858000"/>
          </a:xfrm>
          <a:prstGeom prst="parallelogram">
            <a:avLst>
              <a:gd name="adj" fmla="val 23683"/>
            </a:avLst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471" y="-987"/>
            <a:ext cx="8875059" cy="6859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675" y="0"/>
            <a:ext cx="1754380" cy="226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71900" y="984975"/>
            <a:ext cx="65544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Introductions and share your one word for an…. 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Effective Engaged Adult Citizen</a:t>
            </a:r>
            <a:endParaRPr sz="1100"/>
          </a:p>
        </p:txBody>
      </p:sp>
      <p:sp>
        <p:nvSpPr>
          <p:cNvPr id="167" name="Google Shape;167;p34"/>
          <p:cNvSpPr txBox="1">
            <a:spLocks noGrp="1"/>
          </p:cNvSpPr>
          <p:nvPr>
            <p:ph type="body" idx="1"/>
          </p:nvPr>
        </p:nvSpPr>
        <p:spPr>
          <a:xfrm>
            <a:off x="471900" y="2558767"/>
            <a:ext cx="8222100" cy="36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spcBef>
                <a:spcPts val="160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Name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School, Position</a:t>
            </a:r>
            <a:endParaRPr sz="210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Share your one word and post it near our Super Civics Super Hero</a:t>
            </a: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1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700"/>
          </a:p>
        </p:txBody>
      </p:sp>
      <p:pic>
        <p:nvPicPr>
          <p:cNvPr id="168" name="Google Shape;16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965" y="2558775"/>
            <a:ext cx="1100610" cy="7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0125" y="0"/>
            <a:ext cx="1754380" cy="2269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"/>
                                        <p:tgtEl>
                                          <p:spTgt spid="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"/>
                                        <p:tgtEl>
                                          <p:spTgt spid="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"/>
                                        <p:tgtEl>
                                          <p:spTgt spid="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"/>
                                        <p:tgtEl>
                                          <p:spTgt spid="1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 txBox="1">
            <a:spLocks noGrp="1"/>
          </p:cNvSpPr>
          <p:nvPr>
            <p:ph type="ctrTitle"/>
          </p:nvPr>
        </p:nvSpPr>
        <p:spPr>
          <a:xfrm>
            <a:off x="315175" y="424900"/>
            <a:ext cx="3224400" cy="40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CITIZENSHIP &amp; GOVERNMENT - Strand #1 </a:t>
            </a:r>
            <a:endParaRPr/>
          </a:p>
        </p:txBody>
      </p:sp>
      <p:pic>
        <p:nvPicPr>
          <p:cNvPr id="175" name="Google Shape;17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4075" y="3209025"/>
            <a:ext cx="2766600" cy="2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5"/>
          <p:cNvPicPr preferRelativeResize="0"/>
          <p:nvPr/>
        </p:nvPicPr>
        <p:blipFill rotWithShape="1">
          <a:blip r:embed="rId4">
            <a:alphaModFix/>
          </a:blip>
          <a:srcRect l="6433" r="4945" b="14067"/>
          <a:stretch/>
        </p:blipFill>
        <p:spPr>
          <a:xfrm>
            <a:off x="4011000" y="494938"/>
            <a:ext cx="5133000" cy="58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3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6"/>
          <p:cNvSpPr txBox="1">
            <a:spLocks noGrp="1"/>
          </p:cNvSpPr>
          <p:nvPr>
            <p:ph type="title"/>
          </p:nvPr>
        </p:nvSpPr>
        <p:spPr>
          <a:xfrm>
            <a:off x="1158950" y="109450"/>
            <a:ext cx="72030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Your benchmarks….</a:t>
            </a:r>
            <a:endParaRPr sz="4800"/>
          </a:p>
        </p:txBody>
      </p:sp>
      <p:pic>
        <p:nvPicPr>
          <p:cNvPr id="183" name="Google Shape;18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7" y="109438"/>
            <a:ext cx="1055275" cy="136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6"/>
          <p:cNvSpPr txBox="1"/>
          <p:nvPr/>
        </p:nvSpPr>
        <p:spPr>
          <a:xfrm>
            <a:off x="2739625" y="2606450"/>
            <a:ext cx="6020100" cy="39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</a:rPr>
              <a:t>Benchmark Analysis: </a:t>
            </a:r>
            <a:endParaRPr sz="2000" b="1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Examine the benchmarks for your grade: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Identify one benchmark that you feel comfortable teaching.  Star it ★</a:t>
            </a:r>
            <a:endParaRPr sz="1800">
              <a:solidFill>
                <a:schemeClr val="dk1"/>
              </a:solidFill>
            </a:endParaRPr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sz="1800">
                <a:solidFill>
                  <a:schemeClr val="dk1"/>
                </a:solidFill>
              </a:rPr>
              <a:t>Identify one benchmark that is more challenging for you, or one that you wish to have more support in teaching.  Circle it ⥀</a:t>
            </a:r>
            <a:endParaRPr sz="1800">
              <a:solidFill>
                <a:schemeClr val="dk1"/>
              </a:solidFill>
            </a:endParaRPr>
          </a:p>
          <a:p>
            <a:pPr marL="137160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</a:pPr>
            <a:r>
              <a:rPr lang="en" sz="1800">
                <a:solidFill>
                  <a:schemeClr val="dk1"/>
                </a:solidFill>
              </a:rPr>
              <a:t>Record any questions you may have related to that benchmark.</a:t>
            </a:r>
            <a:endParaRPr sz="1800">
              <a:solidFill>
                <a:schemeClr val="dk1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Let’s go back to our Kapows….Are we missing any words for our Effective Engaged Adult Citizen?</a:t>
            </a: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5" name="Google Shape;185;p36"/>
          <p:cNvPicPr preferRelativeResize="0"/>
          <p:nvPr/>
        </p:nvPicPr>
        <p:blipFill rotWithShape="1">
          <a:blip r:embed="rId4">
            <a:alphaModFix/>
          </a:blip>
          <a:srcRect l="6433" r="4945" b="14067"/>
          <a:stretch/>
        </p:blipFill>
        <p:spPr>
          <a:xfrm>
            <a:off x="288150" y="2761599"/>
            <a:ext cx="2308225" cy="2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7"/>
          <p:cNvSpPr txBox="1">
            <a:spLocks noGrp="1"/>
          </p:cNvSpPr>
          <p:nvPr>
            <p:ph type="title"/>
          </p:nvPr>
        </p:nvSpPr>
        <p:spPr>
          <a:xfrm>
            <a:off x="1158950" y="109450"/>
            <a:ext cx="72030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Super Civics Toolbox</a:t>
            </a:r>
            <a:endParaRPr sz="4800"/>
          </a:p>
        </p:txBody>
      </p:sp>
      <p:pic>
        <p:nvPicPr>
          <p:cNvPr id="191" name="Google Shape;19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7" y="109438"/>
            <a:ext cx="1055275" cy="136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7" descr="This is a tutorial on how to use the Super Civics Toolbox to access materials, lessons, and resources for teaching Civics in a K-8 setting. Created by the Learning Law &amp; Democracy Center and partially funded by the MN Department of Education and The Clean Water, Land &amp; Legacy Amendment." title="Super Civics Toolbox Tutorial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1003" y="1133050"/>
            <a:ext cx="7449200" cy="558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8"/>
          <p:cNvSpPr txBox="1">
            <a:spLocks noGrp="1"/>
          </p:cNvSpPr>
          <p:nvPr>
            <p:ph type="title"/>
          </p:nvPr>
        </p:nvSpPr>
        <p:spPr>
          <a:xfrm>
            <a:off x="1158950" y="109450"/>
            <a:ext cx="7203000" cy="102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Super Civics Toolbox</a:t>
            </a:r>
            <a:endParaRPr sz="4800"/>
          </a:p>
        </p:txBody>
      </p:sp>
      <p:pic>
        <p:nvPicPr>
          <p:cNvPr id="198" name="Google Shape;198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677" y="109438"/>
            <a:ext cx="1055275" cy="13652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8"/>
          <p:cNvSpPr txBox="1"/>
          <p:nvPr/>
        </p:nvSpPr>
        <p:spPr>
          <a:xfrm>
            <a:off x="1449850" y="2761600"/>
            <a:ext cx="65703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To access the Super Civics Toolbox, go to: </a:t>
            </a:r>
            <a:r>
              <a:rPr lang="en" sz="32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bit.ly/SCtoolbox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On-screen Show (4:3)</PresentationFormat>
  <Paragraphs>66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Roboto</vt:lpstr>
      <vt:lpstr>Arial</vt:lpstr>
      <vt:lpstr>Simple Light</vt:lpstr>
      <vt:lpstr>Material</vt:lpstr>
      <vt:lpstr>PowerPoint Presentation</vt:lpstr>
      <vt:lpstr> Teaching Civics - A Civic Education Project from Learning Law and Democracy</vt:lpstr>
      <vt:lpstr>One Word  Ice Breaker</vt:lpstr>
      <vt:lpstr>PowerPoint Presentation</vt:lpstr>
      <vt:lpstr>Introductions and share your one word for an….  Effective Engaged Adult Citizen</vt:lpstr>
      <vt:lpstr>CITIZENSHIP &amp; GOVERNMENT - Strand #1 </vt:lpstr>
      <vt:lpstr>Your benchmarks….</vt:lpstr>
      <vt:lpstr>Super Civics Toolbox</vt:lpstr>
      <vt:lpstr>Super Civics Toolbox</vt:lpstr>
      <vt:lpstr>Grade 2</vt:lpstr>
      <vt:lpstr>PowerPoint Presentation</vt:lpstr>
      <vt:lpstr>For more information: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jenniferbloom</dc:creator>
  <cp:lastModifiedBy>Jennifer Bloom</cp:lastModifiedBy>
  <cp:revision>1</cp:revision>
  <dcterms:modified xsi:type="dcterms:W3CDTF">2020-02-29T19:32:46Z</dcterms:modified>
</cp:coreProperties>
</file>